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webextensions/webextension3.xml" ContentType="application/vnd.ms-office.webextension+xml"/>
  <Override PartName="/ppt/webextensions/webextension4.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2" r:id="rId2"/>
    <p:sldId id="260" r:id="rId3"/>
    <p:sldId id="261" r:id="rId4"/>
    <p:sldId id="258" r:id="rId5"/>
    <p:sldId id="263" r:id="rId6"/>
    <p:sldId id="269" r:id="rId7"/>
    <p:sldId id="266" r:id="rId8"/>
    <p:sldId id="256" r:id="rId9"/>
    <p:sldId id="272" r:id="rId10"/>
    <p:sldId id="270" r:id="rId11"/>
    <p:sldId id="271" r:id="rId12"/>
    <p:sldId id="273"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5002A77-A7B3-4A5B-9EC8-61C48A99FD04}">
          <p14:sldIdLst>
            <p14:sldId id="262"/>
            <p14:sldId id="260"/>
            <p14:sldId id="261"/>
            <p14:sldId id="258"/>
            <p14:sldId id="263"/>
            <p14:sldId id="269"/>
            <p14:sldId id="266"/>
            <p14:sldId id="256"/>
            <p14:sldId id="272"/>
            <p14:sldId id="270"/>
            <p14:sldId id="271"/>
            <p14:sldId id="27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5485"/>
    <a:srgbClr val="972EA2"/>
    <a:srgbClr val="BC301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jpeg>
</file>

<file path=ppt/media/image3.png>
</file>

<file path=ppt/media/image4.jp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76AD6B-5F32-FA2A-0356-2093B550160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3F581745-EAEB-E006-8A18-3D94021EC6F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E080918-E2D7-8FAA-9739-5652804CD224}"/>
              </a:ext>
            </a:extLst>
          </p:cNvPr>
          <p:cNvSpPr>
            <a:spLocks noGrp="1"/>
          </p:cNvSpPr>
          <p:nvPr>
            <p:ph type="dt" sz="half" idx="10"/>
          </p:nvPr>
        </p:nvSpPr>
        <p:spPr/>
        <p:txBody>
          <a:bodyPr/>
          <a:lstStyle/>
          <a:p>
            <a:fld id="{2B3176B1-1F6E-4063-8980-7FF738C67219}" type="datetimeFigureOut">
              <a:rPr lang="en-IN" smtClean="0"/>
              <a:t>25-10-2024</a:t>
            </a:fld>
            <a:endParaRPr lang="en-IN"/>
          </a:p>
        </p:txBody>
      </p:sp>
      <p:sp>
        <p:nvSpPr>
          <p:cNvPr id="5" name="Footer Placeholder 4">
            <a:extLst>
              <a:ext uri="{FF2B5EF4-FFF2-40B4-BE49-F238E27FC236}">
                <a16:creationId xmlns:a16="http://schemas.microsoft.com/office/drawing/2014/main" id="{23EFBAA2-202F-DF4C-6DA5-AAE56EF2E6F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84C78A8-F493-9390-502B-6C46DA1A3CE5}"/>
              </a:ext>
            </a:extLst>
          </p:cNvPr>
          <p:cNvSpPr>
            <a:spLocks noGrp="1"/>
          </p:cNvSpPr>
          <p:nvPr>
            <p:ph type="sldNum" sz="quarter" idx="12"/>
          </p:nvPr>
        </p:nvSpPr>
        <p:spPr/>
        <p:txBody>
          <a:bodyPr/>
          <a:lstStyle/>
          <a:p>
            <a:fld id="{713F96F9-8ED9-41AF-A15B-A9BD13CE2FBC}" type="slidenum">
              <a:rPr lang="en-IN" smtClean="0"/>
              <a:t>‹#›</a:t>
            </a:fld>
            <a:endParaRPr lang="en-IN"/>
          </a:p>
        </p:txBody>
      </p:sp>
    </p:spTree>
    <p:extLst>
      <p:ext uri="{BB962C8B-B14F-4D97-AF65-F5344CB8AC3E}">
        <p14:creationId xmlns:p14="http://schemas.microsoft.com/office/powerpoint/2010/main" val="403504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C2EC88-93B9-49BD-75C8-8DFE789CB29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DEBD14D-4239-6D56-0130-BC1A92AF5E0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964BD63-D465-93C7-9A20-C629712DE81F}"/>
              </a:ext>
            </a:extLst>
          </p:cNvPr>
          <p:cNvSpPr>
            <a:spLocks noGrp="1"/>
          </p:cNvSpPr>
          <p:nvPr>
            <p:ph type="dt" sz="half" idx="10"/>
          </p:nvPr>
        </p:nvSpPr>
        <p:spPr/>
        <p:txBody>
          <a:bodyPr/>
          <a:lstStyle/>
          <a:p>
            <a:fld id="{2B3176B1-1F6E-4063-8980-7FF738C67219}" type="datetimeFigureOut">
              <a:rPr lang="en-IN" smtClean="0"/>
              <a:t>25-10-2024</a:t>
            </a:fld>
            <a:endParaRPr lang="en-IN"/>
          </a:p>
        </p:txBody>
      </p:sp>
      <p:sp>
        <p:nvSpPr>
          <p:cNvPr id="5" name="Footer Placeholder 4">
            <a:extLst>
              <a:ext uri="{FF2B5EF4-FFF2-40B4-BE49-F238E27FC236}">
                <a16:creationId xmlns:a16="http://schemas.microsoft.com/office/drawing/2014/main" id="{2A3E7546-8EE0-0F74-8259-AEF4B3A494C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054574E-C9B6-80EF-A585-39D4FF96FAD2}"/>
              </a:ext>
            </a:extLst>
          </p:cNvPr>
          <p:cNvSpPr>
            <a:spLocks noGrp="1"/>
          </p:cNvSpPr>
          <p:nvPr>
            <p:ph type="sldNum" sz="quarter" idx="12"/>
          </p:nvPr>
        </p:nvSpPr>
        <p:spPr/>
        <p:txBody>
          <a:bodyPr/>
          <a:lstStyle/>
          <a:p>
            <a:fld id="{713F96F9-8ED9-41AF-A15B-A9BD13CE2FBC}" type="slidenum">
              <a:rPr lang="en-IN" smtClean="0"/>
              <a:t>‹#›</a:t>
            </a:fld>
            <a:endParaRPr lang="en-IN"/>
          </a:p>
        </p:txBody>
      </p:sp>
    </p:spTree>
    <p:extLst>
      <p:ext uri="{BB962C8B-B14F-4D97-AF65-F5344CB8AC3E}">
        <p14:creationId xmlns:p14="http://schemas.microsoft.com/office/powerpoint/2010/main" val="3024072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9783A1E-A253-0C15-B3D9-7385A75D3DA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D745F0E6-97A6-EDFB-69EA-A6E98DB6E7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D2AEADD-A63B-D507-44D4-8CA5211D4728}"/>
              </a:ext>
            </a:extLst>
          </p:cNvPr>
          <p:cNvSpPr>
            <a:spLocks noGrp="1"/>
          </p:cNvSpPr>
          <p:nvPr>
            <p:ph type="dt" sz="half" idx="10"/>
          </p:nvPr>
        </p:nvSpPr>
        <p:spPr/>
        <p:txBody>
          <a:bodyPr/>
          <a:lstStyle/>
          <a:p>
            <a:fld id="{2B3176B1-1F6E-4063-8980-7FF738C67219}" type="datetimeFigureOut">
              <a:rPr lang="en-IN" smtClean="0"/>
              <a:t>25-10-2024</a:t>
            </a:fld>
            <a:endParaRPr lang="en-IN"/>
          </a:p>
        </p:txBody>
      </p:sp>
      <p:sp>
        <p:nvSpPr>
          <p:cNvPr id="5" name="Footer Placeholder 4">
            <a:extLst>
              <a:ext uri="{FF2B5EF4-FFF2-40B4-BE49-F238E27FC236}">
                <a16:creationId xmlns:a16="http://schemas.microsoft.com/office/drawing/2014/main" id="{5819E040-9837-7169-4345-7D639D7DF03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FF808C4-0E8F-E7F1-21D3-3CC96CA4093F}"/>
              </a:ext>
            </a:extLst>
          </p:cNvPr>
          <p:cNvSpPr>
            <a:spLocks noGrp="1"/>
          </p:cNvSpPr>
          <p:nvPr>
            <p:ph type="sldNum" sz="quarter" idx="12"/>
          </p:nvPr>
        </p:nvSpPr>
        <p:spPr/>
        <p:txBody>
          <a:bodyPr/>
          <a:lstStyle/>
          <a:p>
            <a:fld id="{713F96F9-8ED9-41AF-A15B-A9BD13CE2FBC}" type="slidenum">
              <a:rPr lang="en-IN" smtClean="0"/>
              <a:t>‹#›</a:t>
            </a:fld>
            <a:endParaRPr lang="en-IN"/>
          </a:p>
        </p:txBody>
      </p:sp>
    </p:spTree>
    <p:extLst>
      <p:ext uri="{BB962C8B-B14F-4D97-AF65-F5344CB8AC3E}">
        <p14:creationId xmlns:p14="http://schemas.microsoft.com/office/powerpoint/2010/main" val="149407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3AE9D-CEA0-6246-C1FF-7ABEE2D30ED1}"/>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76438CA-C521-7237-8A53-691E463142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4022DB1-7743-6532-4D27-EB2F2E591C6E}"/>
              </a:ext>
            </a:extLst>
          </p:cNvPr>
          <p:cNvSpPr>
            <a:spLocks noGrp="1"/>
          </p:cNvSpPr>
          <p:nvPr>
            <p:ph type="dt" sz="half" idx="10"/>
          </p:nvPr>
        </p:nvSpPr>
        <p:spPr/>
        <p:txBody>
          <a:bodyPr/>
          <a:lstStyle/>
          <a:p>
            <a:fld id="{2B3176B1-1F6E-4063-8980-7FF738C67219}" type="datetimeFigureOut">
              <a:rPr lang="en-IN" smtClean="0"/>
              <a:t>25-10-2024</a:t>
            </a:fld>
            <a:endParaRPr lang="en-IN"/>
          </a:p>
        </p:txBody>
      </p:sp>
      <p:sp>
        <p:nvSpPr>
          <p:cNvPr id="5" name="Footer Placeholder 4">
            <a:extLst>
              <a:ext uri="{FF2B5EF4-FFF2-40B4-BE49-F238E27FC236}">
                <a16:creationId xmlns:a16="http://schemas.microsoft.com/office/drawing/2014/main" id="{C7A47D6F-E870-A2BE-AB4B-80B80003BC8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FA8F66B-D4CF-98B3-0256-A69A7052EEE6}"/>
              </a:ext>
            </a:extLst>
          </p:cNvPr>
          <p:cNvSpPr>
            <a:spLocks noGrp="1"/>
          </p:cNvSpPr>
          <p:nvPr>
            <p:ph type="sldNum" sz="quarter" idx="12"/>
          </p:nvPr>
        </p:nvSpPr>
        <p:spPr/>
        <p:txBody>
          <a:bodyPr/>
          <a:lstStyle/>
          <a:p>
            <a:fld id="{713F96F9-8ED9-41AF-A15B-A9BD13CE2FBC}" type="slidenum">
              <a:rPr lang="en-IN" smtClean="0"/>
              <a:t>‹#›</a:t>
            </a:fld>
            <a:endParaRPr lang="en-IN"/>
          </a:p>
        </p:txBody>
      </p:sp>
    </p:spTree>
    <p:extLst>
      <p:ext uri="{BB962C8B-B14F-4D97-AF65-F5344CB8AC3E}">
        <p14:creationId xmlns:p14="http://schemas.microsoft.com/office/powerpoint/2010/main" val="2864700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1FAC1-B49D-37B6-F83D-6A66A571699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4C3432A8-DE27-5D0D-18BB-73548D87B82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E37E4E-46B0-DA46-5CED-56601A1F62E6}"/>
              </a:ext>
            </a:extLst>
          </p:cNvPr>
          <p:cNvSpPr>
            <a:spLocks noGrp="1"/>
          </p:cNvSpPr>
          <p:nvPr>
            <p:ph type="dt" sz="half" idx="10"/>
          </p:nvPr>
        </p:nvSpPr>
        <p:spPr/>
        <p:txBody>
          <a:bodyPr/>
          <a:lstStyle/>
          <a:p>
            <a:fld id="{2B3176B1-1F6E-4063-8980-7FF738C67219}" type="datetimeFigureOut">
              <a:rPr lang="en-IN" smtClean="0"/>
              <a:t>25-10-2024</a:t>
            </a:fld>
            <a:endParaRPr lang="en-IN"/>
          </a:p>
        </p:txBody>
      </p:sp>
      <p:sp>
        <p:nvSpPr>
          <p:cNvPr id="5" name="Footer Placeholder 4">
            <a:extLst>
              <a:ext uri="{FF2B5EF4-FFF2-40B4-BE49-F238E27FC236}">
                <a16:creationId xmlns:a16="http://schemas.microsoft.com/office/drawing/2014/main" id="{95CE1C2C-FCFE-52FF-3E0F-38C43EAF142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E400D61-99A6-7763-0A53-2424C23400B0}"/>
              </a:ext>
            </a:extLst>
          </p:cNvPr>
          <p:cNvSpPr>
            <a:spLocks noGrp="1"/>
          </p:cNvSpPr>
          <p:nvPr>
            <p:ph type="sldNum" sz="quarter" idx="12"/>
          </p:nvPr>
        </p:nvSpPr>
        <p:spPr/>
        <p:txBody>
          <a:bodyPr/>
          <a:lstStyle/>
          <a:p>
            <a:fld id="{713F96F9-8ED9-41AF-A15B-A9BD13CE2FBC}" type="slidenum">
              <a:rPr lang="en-IN" smtClean="0"/>
              <a:t>‹#›</a:t>
            </a:fld>
            <a:endParaRPr lang="en-IN"/>
          </a:p>
        </p:txBody>
      </p:sp>
    </p:spTree>
    <p:extLst>
      <p:ext uri="{BB962C8B-B14F-4D97-AF65-F5344CB8AC3E}">
        <p14:creationId xmlns:p14="http://schemas.microsoft.com/office/powerpoint/2010/main" val="15026942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260FB9-9C53-AB94-F1F6-0C7290004EDE}"/>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50224B76-B077-E047-2C5C-A4015CB5B6C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A92A4646-43D9-1060-D92E-AF3A1060937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16D90465-F516-BB70-F0B3-6341F05C2F37}"/>
              </a:ext>
            </a:extLst>
          </p:cNvPr>
          <p:cNvSpPr>
            <a:spLocks noGrp="1"/>
          </p:cNvSpPr>
          <p:nvPr>
            <p:ph type="dt" sz="half" idx="10"/>
          </p:nvPr>
        </p:nvSpPr>
        <p:spPr/>
        <p:txBody>
          <a:bodyPr/>
          <a:lstStyle/>
          <a:p>
            <a:fld id="{2B3176B1-1F6E-4063-8980-7FF738C67219}" type="datetimeFigureOut">
              <a:rPr lang="en-IN" smtClean="0"/>
              <a:t>25-10-2024</a:t>
            </a:fld>
            <a:endParaRPr lang="en-IN"/>
          </a:p>
        </p:txBody>
      </p:sp>
      <p:sp>
        <p:nvSpPr>
          <p:cNvPr id="6" name="Footer Placeholder 5">
            <a:extLst>
              <a:ext uri="{FF2B5EF4-FFF2-40B4-BE49-F238E27FC236}">
                <a16:creationId xmlns:a16="http://schemas.microsoft.com/office/drawing/2014/main" id="{BAD39D99-C137-3C8A-FB08-5BF47324DDF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DFFAA8A-1D9F-A389-E767-D0256E35C4A2}"/>
              </a:ext>
            </a:extLst>
          </p:cNvPr>
          <p:cNvSpPr>
            <a:spLocks noGrp="1"/>
          </p:cNvSpPr>
          <p:nvPr>
            <p:ph type="sldNum" sz="quarter" idx="12"/>
          </p:nvPr>
        </p:nvSpPr>
        <p:spPr/>
        <p:txBody>
          <a:bodyPr/>
          <a:lstStyle/>
          <a:p>
            <a:fld id="{713F96F9-8ED9-41AF-A15B-A9BD13CE2FBC}" type="slidenum">
              <a:rPr lang="en-IN" smtClean="0"/>
              <a:t>‹#›</a:t>
            </a:fld>
            <a:endParaRPr lang="en-IN"/>
          </a:p>
        </p:txBody>
      </p:sp>
    </p:spTree>
    <p:extLst>
      <p:ext uri="{BB962C8B-B14F-4D97-AF65-F5344CB8AC3E}">
        <p14:creationId xmlns:p14="http://schemas.microsoft.com/office/powerpoint/2010/main" val="21461877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4BA58-99AF-773D-FCD6-E70D8A3BD551}"/>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FAC09E9A-2D15-8CD4-8FA6-43D266D22EA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FC88614-01A7-FB04-674F-9EDED3C998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589FA7A2-A892-0D5E-B2FC-AA074FAC7C8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7508D7-1DBD-5754-64C7-11FEB1B0D4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FF9F9EDA-5940-3C0B-F63D-7A4685D8104E}"/>
              </a:ext>
            </a:extLst>
          </p:cNvPr>
          <p:cNvSpPr>
            <a:spLocks noGrp="1"/>
          </p:cNvSpPr>
          <p:nvPr>
            <p:ph type="dt" sz="half" idx="10"/>
          </p:nvPr>
        </p:nvSpPr>
        <p:spPr/>
        <p:txBody>
          <a:bodyPr/>
          <a:lstStyle/>
          <a:p>
            <a:fld id="{2B3176B1-1F6E-4063-8980-7FF738C67219}" type="datetimeFigureOut">
              <a:rPr lang="en-IN" smtClean="0"/>
              <a:t>25-10-2024</a:t>
            </a:fld>
            <a:endParaRPr lang="en-IN"/>
          </a:p>
        </p:txBody>
      </p:sp>
      <p:sp>
        <p:nvSpPr>
          <p:cNvPr id="8" name="Footer Placeholder 7">
            <a:extLst>
              <a:ext uri="{FF2B5EF4-FFF2-40B4-BE49-F238E27FC236}">
                <a16:creationId xmlns:a16="http://schemas.microsoft.com/office/drawing/2014/main" id="{CF48D759-2466-9200-14B0-FC276AC44AD1}"/>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7EA1D845-2823-1213-51B8-58E9CB151AEB}"/>
              </a:ext>
            </a:extLst>
          </p:cNvPr>
          <p:cNvSpPr>
            <a:spLocks noGrp="1"/>
          </p:cNvSpPr>
          <p:nvPr>
            <p:ph type="sldNum" sz="quarter" idx="12"/>
          </p:nvPr>
        </p:nvSpPr>
        <p:spPr/>
        <p:txBody>
          <a:bodyPr/>
          <a:lstStyle/>
          <a:p>
            <a:fld id="{713F96F9-8ED9-41AF-A15B-A9BD13CE2FBC}" type="slidenum">
              <a:rPr lang="en-IN" smtClean="0"/>
              <a:t>‹#›</a:t>
            </a:fld>
            <a:endParaRPr lang="en-IN"/>
          </a:p>
        </p:txBody>
      </p:sp>
    </p:spTree>
    <p:extLst>
      <p:ext uri="{BB962C8B-B14F-4D97-AF65-F5344CB8AC3E}">
        <p14:creationId xmlns:p14="http://schemas.microsoft.com/office/powerpoint/2010/main" val="3746893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635CB-8EC9-1934-C9DA-79CE12451CA2}"/>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0CE84BDE-990B-DDB4-16AA-CD60EAE548BE}"/>
              </a:ext>
            </a:extLst>
          </p:cNvPr>
          <p:cNvSpPr>
            <a:spLocks noGrp="1"/>
          </p:cNvSpPr>
          <p:nvPr>
            <p:ph type="dt" sz="half" idx="10"/>
          </p:nvPr>
        </p:nvSpPr>
        <p:spPr/>
        <p:txBody>
          <a:bodyPr/>
          <a:lstStyle/>
          <a:p>
            <a:fld id="{2B3176B1-1F6E-4063-8980-7FF738C67219}" type="datetimeFigureOut">
              <a:rPr lang="en-IN" smtClean="0"/>
              <a:t>25-10-2024</a:t>
            </a:fld>
            <a:endParaRPr lang="en-IN"/>
          </a:p>
        </p:txBody>
      </p:sp>
      <p:sp>
        <p:nvSpPr>
          <p:cNvPr id="4" name="Footer Placeholder 3">
            <a:extLst>
              <a:ext uri="{FF2B5EF4-FFF2-40B4-BE49-F238E27FC236}">
                <a16:creationId xmlns:a16="http://schemas.microsoft.com/office/drawing/2014/main" id="{9248F972-6C7F-BBAC-D16D-F1E7F1879055}"/>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E35DCA08-9659-AFA0-B8CF-2BC3F694E8AC}"/>
              </a:ext>
            </a:extLst>
          </p:cNvPr>
          <p:cNvSpPr>
            <a:spLocks noGrp="1"/>
          </p:cNvSpPr>
          <p:nvPr>
            <p:ph type="sldNum" sz="quarter" idx="12"/>
          </p:nvPr>
        </p:nvSpPr>
        <p:spPr/>
        <p:txBody>
          <a:bodyPr/>
          <a:lstStyle/>
          <a:p>
            <a:fld id="{713F96F9-8ED9-41AF-A15B-A9BD13CE2FBC}" type="slidenum">
              <a:rPr lang="en-IN" smtClean="0"/>
              <a:t>‹#›</a:t>
            </a:fld>
            <a:endParaRPr lang="en-IN"/>
          </a:p>
        </p:txBody>
      </p:sp>
    </p:spTree>
    <p:extLst>
      <p:ext uri="{BB962C8B-B14F-4D97-AF65-F5344CB8AC3E}">
        <p14:creationId xmlns:p14="http://schemas.microsoft.com/office/powerpoint/2010/main" val="2900669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AC2CB35-11A4-A0AA-5B80-980D51E99FF8}"/>
              </a:ext>
            </a:extLst>
          </p:cNvPr>
          <p:cNvSpPr>
            <a:spLocks noGrp="1"/>
          </p:cNvSpPr>
          <p:nvPr>
            <p:ph type="dt" sz="half" idx="10"/>
          </p:nvPr>
        </p:nvSpPr>
        <p:spPr/>
        <p:txBody>
          <a:bodyPr/>
          <a:lstStyle/>
          <a:p>
            <a:fld id="{2B3176B1-1F6E-4063-8980-7FF738C67219}" type="datetimeFigureOut">
              <a:rPr lang="en-IN" smtClean="0"/>
              <a:t>25-10-2024</a:t>
            </a:fld>
            <a:endParaRPr lang="en-IN"/>
          </a:p>
        </p:txBody>
      </p:sp>
      <p:sp>
        <p:nvSpPr>
          <p:cNvPr id="3" name="Footer Placeholder 2">
            <a:extLst>
              <a:ext uri="{FF2B5EF4-FFF2-40B4-BE49-F238E27FC236}">
                <a16:creationId xmlns:a16="http://schemas.microsoft.com/office/drawing/2014/main" id="{C53FC317-040A-12E0-6B5F-060F729967B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1BFE659D-9E99-773E-BD55-E8E33647A5DB}"/>
              </a:ext>
            </a:extLst>
          </p:cNvPr>
          <p:cNvSpPr>
            <a:spLocks noGrp="1"/>
          </p:cNvSpPr>
          <p:nvPr>
            <p:ph type="sldNum" sz="quarter" idx="12"/>
          </p:nvPr>
        </p:nvSpPr>
        <p:spPr/>
        <p:txBody>
          <a:bodyPr/>
          <a:lstStyle/>
          <a:p>
            <a:fld id="{713F96F9-8ED9-41AF-A15B-A9BD13CE2FBC}" type="slidenum">
              <a:rPr lang="en-IN" smtClean="0"/>
              <a:t>‹#›</a:t>
            </a:fld>
            <a:endParaRPr lang="en-IN"/>
          </a:p>
        </p:txBody>
      </p:sp>
    </p:spTree>
    <p:extLst>
      <p:ext uri="{BB962C8B-B14F-4D97-AF65-F5344CB8AC3E}">
        <p14:creationId xmlns:p14="http://schemas.microsoft.com/office/powerpoint/2010/main" val="3144167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BB8AE1-243F-D41E-F3FF-243150B6E8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2031D1BA-A785-66D9-5424-CA1BF699B6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2A96AB7E-905B-38EF-176C-2B448C8173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B4E6C9-0932-AF49-E2FA-50EA756152B2}"/>
              </a:ext>
            </a:extLst>
          </p:cNvPr>
          <p:cNvSpPr>
            <a:spLocks noGrp="1"/>
          </p:cNvSpPr>
          <p:nvPr>
            <p:ph type="dt" sz="half" idx="10"/>
          </p:nvPr>
        </p:nvSpPr>
        <p:spPr/>
        <p:txBody>
          <a:bodyPr/>
          <a:lstStyle/>
          <a:p>
            <a:fld id="{2B3176B1-1F6E-4063-8980-7FF738C67219}" type="datetimeFigureOut">
              <a:rPr lang="en-IN" smtClean="0"/>
              <a:t>25-10-2024</a:t>
            </a:fld>
            <a:endParaRPr lang="en-IN"/>
          </a:p>
        </p:txBody>
      </p:sp>
      <p:sp>
        <p:nvSpPr>
          <p:cNvPr id="6" name="Footer Placeholder 5">
            <a:extLst>
              <a:ext uri="{FF2B5EF4-FFF2-40B4-BE49-F238E27FC236}">
                <a16:creationId xmlns:a16="http://schemas.microsoft.com/office/drawing/2014/main" id="{0CC591AB-3AE5-B608-DF1B-92352B81BAA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0D0E5A8-46A0-3B2E-6B14-3B01BBF55666}"/>
              </a:ext>
            </a:extLst>
          </p:cNvPr>
          <p:cNvSpPr>
            <a:spLocks noGrp="1"/>
          </p:cNvSpPr>
          <p:nvPr>
            <p:ph type="sldNum" sz="quarter" idx="12"/>
          </p:nvPr>
        </p:nvSpPr>
        <p:spPr/>
        <p:txBody>
          <a:bodyPr/>
          <a:lstStyle/>
          <a:p>
            <a:fld id="{713F96F9-8ED9-41AF-A15B-A9BD13CE2FBC}" type="slidenum">
              <a:rPr lang="en-IN" smtClean="0"/>
              <a:t>‹#›</a:t>
            </a:fld>
            <a:endParaRPr lang="en-IN"/>
          </a:p>
        </p:txBody>
      </p:sp>
    </p:spTree>
    <p:extLst>
      <p:ext uri="{BB962C8B-B14F-4D97-AF65-F5344CB8AC3E}">
        <p14:creationId xmlns:p14="http://schemas.microsoft.com/office/powerpoint/2010/main" val="1253092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DCF5F-F9C5-D081-D8EE-1D5628D536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17D367E-7587-42E8-43AB-88710CEA57A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873E04C-38FE-F0F2-42AD-0EEDB2354AC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3425938-383A-71E1-0EFA-6DC6D43D0D33}"/>
              </a:ext>
            </a:extLst>
          </p:cNvPr>
          <p:cNvSpPr>
            <a:spLocks noGrp="1"/>
          </p:cNvSpPr>
          <p:nvPr>
            <p:ph type="dt" sz="half" idx="10"/>
          </p:nvPr>
        </p:nvSpPr>
        <p:spPr/>
        <p:txBody>
          <a:bodyPr/>
          <a:lstStyle/>
          <a:p>
            <a:fld id="{2B3176B1-1F6E-4063-8980-7FF738C67219}" type="datetimeFigureOut">
              <a:rPr lang="en-IN" smtClean="0"/>
              <a:t>25-10-2024</a:t>
            </a:fld>
            <a:endParaRPr lang="en-IN"/>
          </a:p>
        </p:txBody>
      </p:sp>
      <p:sp>
        <p:nvSpPr>
          <p:cNvPr id="6" name="Footer Placeholder 5">
            <a:extLst>
              <a:ext uri="{FF2B5EF4-FFF2-40B4-BE49-F238E27FC236}">
                <a16:creationId xmlns:a16="http://schemas.microsoft.com/office/drawing/2014/main" id="{F4B913AB-FF94-317D-180A-9A089BF1829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4A6E597D-8057-7659-DCA5-3259EFFB2965}"/>
              </a:ext>
            </a:extLst>
          </p:cNvPr>
          <p:cNvSpPr>
            <a:spLocks noGrp="1"/>
          </p:cNvSpPr>
          <p:nvPr>
            <p:ph type="sldNum" sz="quarter" idx="12"/>
          </p:nvPr>
        </p:nvSpPr>
        <p:spPr/>
        <p:txBody>
          <a:bodyPr/>
          <a:lstStyle/>
          <a:p>
            <a:fld id="{713F96F9-8ED9-41AF-A15B-A9BD13CE2FBC}" type="slidenum">
              <a:rPr lang="en-IN" smtClean="0"/>
              <a:t>‹#›</a:t>
            </a:fld>
            <a:endParaRPr lang="en-IN"/>
          </a:p>
        </p:txBody>
      </p:sp>
    </p:spTree>
    <p:extLst>
      <p:ext uri="{BB962C8B-B14F-4D97-AF65-F5344CB8AC3E}">
        <p14:creationId xmlns:p14="http://schemas.microsoft.com/office/powerpoint/2010/main" val="627390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CEE231F-CB2C-4577-53F4-6CC859E52C2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1C05266-C458-0BD2-D4B6-C455FC34D3B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F381B73-6D35-FE74-A2C3-710F7204742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3176B1-1F6E-4063-8980-7FF738C67219}" type="datetimeFigureOut">
              <a:rPr lang="en-IN" smtClean="0"/>
              <a:t>25-10-2024</a:t>
            </a:fld>
            <a:endParaRPr lang="en-IN"/>
          </a:p>
        </p:txBody>
      </p:sp>
      <p:sp>
        <p:nvSpPr>
          <p:cNvPr id="5" name="Footer Placeholder 4">
            <a:extLst>
              <a:ext uri="{FF2B5EF4-FFF2-40B4-BE49-F238E27FC236}">
                <a16:creationId xmlns:a16="http://schemas.microsoft.com/office/drawing/2014/main" id="{ED333AA5-8D8B-A4E2-26FC-68460AC980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338E229-9DF0-6020-044E-85997848B76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3F96F9-8ED9-41AF-A15B-A9BD13CE2FBC}" type="slidenum">
              <a:rPr lang="en-IN" smtClean="0"/>
              <a:t>‹#›</a:t>
            </a:fld>
            <a:endParaRPr lang="en-IN"/>
          </a:p>
        </p:txBody>
      </p:sp>
    </p:spTree>
    <p:extLst>
      <p:ext uri="{BB962C8B-B14F-4D97-AF65-F5344CB8AC3E}">
        <p14:creationId xmlns:p14="http://schemas.microsoft.com/office/powerpoint/2010/main" val="42070429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public.tableau.com/app/profile/madesh.m7198/viz/IndiaRainAnalysis/Dashboard1"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hdwallpapers.in/movietime-wallpapers.html" TargetMode="External"/><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public.tableau.com/app/profile/madesh.m7198/viz/EntertainmentIndustryAnalysisProject/ProjectDashboard"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pixel4k.com/catch-the-rain-111751.html" TargetMode="External"/><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36C594-9A60-F83A-70D4-F92605C48936}"/>
              </a:ext>
            </a:extLst>
          </p:cNvPr>
          <p:cNvSpPr>
            <a:spLocks noGrp="1"/>
          </p:cNvSpPr>
          <p:nvPr>
            <p:ph type="ctrTitle"/>
          </p:nvPr>
        </p:nvSpPr>
        <p:spPr>
          <a:xfrm>
            <a:off x="1524000" y="359067"/>
            <a:ext cx="9144000" cy="2387600"/>
          </a:xfrm>
        </p:spPr>
        <p:txBody>
          <a:bodyPr/>
          <a:lstStyle/>
          <a:p>
            <a:r>
              <a:rPr lang="en-IN" b="1" dirty="0"/>
              <a:t>INTERNSHIP PROJECT </a:t>
            </a:r>
          </a:p>
        </p:txBody>
      </p:sp>
      <p:sp>
        <p:nvSpPr>
          <p:cNvPr id="3" name="Subtitle 2">
            <a:extLst>
              <a:ext uri="{FF2B5EF4-FFF2-40B4-BE49-F238E27FC236}">
                <a16:creationId xmlns:a16="http://schemas.microsoft.com/office/drawing/2014/main" id="{D98FCBED-42C2-C313-1C66-3346ECB26115}"/>
              </a:ext>
            </a:extLst>
          </p:cNvPr>
          <p:cNvSpPr>
            <a:spLocks noGrp="1"/>
          </p:cNvSpPr>
          <p:nvPr>
            <p:ph type="subTitle" idx="1"/>
          </p:nvPr>
        </p:nvSpPr>
        <p:spPr>
          <a:xfrm>
            <a:off x="1524000" y="2838742"/>
            <a:ext cx="9144000" cy="1655762"/>
          </a:xfrm>
        </p:spPr>
        <p:txBody>
          <a:bodyPr/>
          <a:lstStyle/>
          <a:p>
            <a:r>
              <a:rPr lang="en-US" dirty="0"/>
              <a:t>Entertainment Industry &amp; India Rainfall Analysis</a:t>
            </a:r>
            <a:endParaRPr lang="en-IN" dirty="0"/>
          </a:p>
        </p:txBody>
      </p:sp>
      <p:grpSp>
        <p:nvGrpSpPr>
          <p:cNvPr id="10" name="Group 9">
            <a:extLst>
              <a:ext uri="{FF2B5EF4-FFF2-40B4-BE49-F238E27FC236}">
                <a16:creationId xmlns:a16="http://schemas.microsoft.com/office/drawing/2014/main" id="{988CF2AA-A1F4-199F-9D7B-8764C526DC00}"/>
              </a:ext>
            </a:extLst>
          </p:cNvPr>
          <p:cNvGrpSpPr/>
          <p:nvPr/>
        </p:nvGrpSpPr>
        <p:grpSpPr>
          <a:xfrm>
            <a:off x="167148" y="4494504"/>
            <a:ext cx="4172319" cy="1697534"/>
            <a:chOff x="432619" y="4429919"/>
            <a:chExt cx="4172319" cy="1697534"/>
          </a:xfrm>
        </p:grpSpPr>
        <p:sp>
          <p:nvSpPr>
            <p:cNvPr id="4" name="TextBox 3">
              <a:extLst>
                <a:ext uri="{FF2B5EF4-FFF2-40B4-BE49-F238E27FC236}">
                  <a16:creationId xmlns:a16="http://schemas.microsoft.com/office/drawing/2014/main" id="{AF855C28-DD5D-5791-1480-1DEE1A0D853B}"/>
                </a:ext>
              </a:extLst>
            </p:cNvPr>
            <p:cNvSpPr txBox="1"/>
            <p:nvPr/>
          </p:nvSpPr>
          <p:spPr>
            <a:xfrm>
              <a:off x="886378" y="4927124"/>
              <a:ext cx="3718560" cy="1200329"/>
            </a:xfrm>
            <a:prstGeom prst="rect">
              <a:avLst/>
            </a:prstGeom>
            <a:noFill/>
          </p:spPr>
          <p:txBody>
            <a:bodyPr wrap="square" rtlCol="0">
              <a:spAutoFit/>
            </a:bodyPr>
            <a:lstStyle/>
            <a:p>
              <a:pPr algn="just"/>
              <a:r>
                <a:rPr lang="en-IN" dirty="0"/>
                <a:t>MADESH M,</a:t>
              </a:r>
            </a:p>
            <a:p>
              <a:pPr algn="just"/>
              <a:r>
                <a:rPr lang="en-IN" dirty="0"/>
                <a:t>II - M.Sc. Data Science,</a:t>
              </a:r>
            </a:p>
            <a:p>
              <a:pPr algn="just"/>
              <a:r>
                <a:rPr lang="en-IN" dirty="0"/>
                <a:t>Dept of Computer Science,</a:t>
              </a:r>
            </a:p>
            <a:p>
              <a:pPr algn="just"/>
              <a:r>
                <a:rPr lang="en-IN" dirty="0" err="1"/>
                <a:t>Periyar</a:t>
              </a:r>
              <a:r>
                <a:rPr lang="en-IN" dirty="0"/>
                <a:t> University.</a:t>
              </a:r>
            </a:p>
          </p:txBody>
        </p:sp>
        <p:sp>
          <p:nvSpPr>
            <p:cNvPr id="6" name="TextBox 5">
              <a:extLst>
                <a:ext uri="{FF2B5EF4-FFF2-40B4-BE49-F238E27FC236}">
                  <a16:creationId xmlns:a16="http://schemas.microsoft.com/office/drawing/2014/main" id="{62E1C2C9-71A8-829C-607F-39B842388735}"/>
                </a:ext>
              </a:extLst>
            </p:cNvPr>
            <p:cNvSpPr txBox="1"/>
            <p:nvPr/>
          </p:nvSpPr>
          <p:spPr>
            <a:xfrm>
              <a:off x="432619" y="4429919"/>
              <a:ext cx="1533833" cy="369332"/>
            </a:xfrm>
            <a:prstGeom prst="rect">
              <a:avLst/>
            </a:prstGeom>
            <a:noFill/>
          </p:spPr>
          <p:txBody>
            <a:bodyPr wrap="square" rtlCol="0">
              <a:spAutoFit/>
            </a:bodyPr>
            <a:lstStyle/>
            <a:p>
              <a:r>
                <a:rPr lang="en-IN" dirty="0"/>
                <a:t>Presented By,</a:t>
              </a:r>
            </a:p>
          </p:txBody>
        </p:sp>
      </p:grpSp>
      <p:grpSp>
        <p:nvGrpSpPr>
          <p:cNvPr id="9" name="Group 8">
            <a:extLst>
              <a:ext uri="{FF2B5EF4-FFF2-40B4-BE49-F238E27FC236}">
                <a16:creationId xmlns:a16="http://schemas.microsoft.com/office/drawing/2014/main" id="{562C4103-432D-DB53-6C69-CA90C87603E4}"/>
              </a:ext>
            </a:extLst>
          </p:cNvPr>
          <p:cNvGrpSpPr/>
          <p:nvPr/>
        </p:nvGrpSpPr>
        <p:grpSpPr>
          <a:xfrm>
            <a:off x="8480321" y="4494504"/>
            <a:ext cx="4567085" cy="1697534"/>
            <a:chOff x="7624915" y="4429919"/>
            <a:chExt cx="4567085" cy="1697534"/>
          </a:xfrm>
        </p:grpSpPr>
        <p:sp>
          <p:nvSpPr>
            <p:cNvPr id="5" name="TextBox 4">
              <a:extLst>
                <a:ext uri="{FF2B5EF4-FFF2-40B4-BE49-F238E27FC236}">
                  <a16:creationId xmlns:a16="http://schemas.microsoft.com/office/drawing/2014/main" id="{9B89E9C4-6D64-562F-E8CC-79835BABD703}"/>
                </a:ext>
              </a:extLst>
            </p:cNvPr>
            <p:cNvSpPr txBox="1"/>
            <p:nvPr/>
          </p:nvSpPr>
          <p:spPr>
            <a:xfrm>
              <a:off x="8473440" y="4927124"/>
              <a:ext cx="3718560" cy="1200329"/>
            </a:xfrm>
            <a:prstGeom prst="rect">
              <a:avLst/>
            </a:prstGeom>
            <a:noFill/>
          </p:spPr>
          <p:txBody>
            <a:bodyPr wrap="square" rtlCol="0">
              <a:spAutoFit/>
            </a:bodyPr>
            <a:lstStyle/>
            <a:p>
              <a:r>
                <a:rPr lang="en-IN" dirty="0"/>
                <a:t>Ms. R SAMYA,</a:t>
              </a:r>
            </a:p>
            <a:p>
              <a:r>
                <a:rPr lang="en-IN" dirty="0"/>
                <a:t>Teaching Assistant,</a:t>
              </a:r>
            </a:p>
            <a:p>
              <a:r>
                <a:rPr lang="en-IN" dirty="0"/>
                <a:t>Dept of Computer Science,</a:t>
              </a:r>
            </a:p>
            <a:p>
              <a:r>
                <a:rPr lang="en-IN" dirty="0" err="1"/>
                <a:t>Periyar</a:t>
              </a:r>
              <a:r>
                <a:rPr lang="en-IN" dirty="0"/>
                <a:t> University.</a:t>
              </a:r>
            </a:p>
          </p:txBody>
        </p:sp>
        <p:sp>
          <p:nvSpPr>
            <p:cNvPr id="8" name="TextBox 7">
              <a:extLst>
                <a:ext uri="{FF2B5EF4-FFF2-40B4-BE49-F238E27FC236}">
                  <a16:creationId xmlns:a16="http://schemas.microsoft.com/office/drawing/2014/main" id="{A4450985-80AC-7B23-5DF8-36522A10BDCE}"/>
                </a:ext>
              </a:extLst>
            </p:cNvPr>
            <p:cNvSpPr txBox="1"/>
            <p:nvPr/>
          </p:nvSpPr>
          <p:spPr>
            <a:xfrm>
              <a:off x="7624915" y="4429919"/>
              <a:ext cx="1533833" cy="369332"/>
            </a:xfrm>
            <a:prstGeom prst="rect">
              <a:avLst/>
            </a:prstGeom>
            <a:noFill/>
          </p:spPr>
          <p:txBody>
            <a:bodyPr wrap="square" rtlCol="0">
              <a:spAutoFit/>
            </a:bodyPr>
            <a:lstStyle/>
            <a:p>
              <a:r>
                <a:rPr lang="en-IN" dirty="0"/>
                <a:t>Mentored By,</a:t>
              </a:r>
            </a:p>
          </p:txBody>
        </p:sp>
      </p:grpSp>
    </p:spTree>
    <p:extLst>
      <p:ext uri="{BB962C8B-B14F-4D97-AF65-F5344CB8AC3E}">
        <p14:creationId xmlns:p14="http://schemas.microsoft.com/office/powerpoint/2010/main" val="36525429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F8960-EE2A-7EA5-8A96-8C42BDEA460D}"/>
              </a:ext>
            </a:extLst>
          </p:cNvPr>
          <p:cNvSpPr>
            <a:spLocks noGrp="1"/>
          </p:cNvSpPr>
          <p:nvPr>
            <p:ph type="title"/>
          </p:nvPr>
        </p:nvSpPr>
        <p:spPr>
          <a:xfrm>
            <a:off x="411480" y="0"/>
            <a:ext cx="10515600" cy="1325563"/>
          </a:xfrm>
        </p:spPr>
        <p:txBody>
          <a:bodyPr/>
          <a:lstStyle/>
          <a:p>
            <a:pPr algn="ctr"/>
            <a:r>
              <a:rPr lang="en-US" dirty="0">
                <a:ln w="0"/>
                <a:solidFill>
                  <a:schemeClr val="accent1"/>
                </a:solidFill>
                <a:effectLst>
                  <a:outerShdw blurRad="38100" dist="25400" dir="5400000" algn="ctr" rotWithShape="0">
                    <a:srgbClr val="6E747A">
                      <a:alpha val="43000"/>
                    </a:srgbClr>
                  </a:outerShdw>
                </a:effectLst>
              </a:rPr>
              <a:t>DASHBOARD</a:t>
            </a:r>
            <a:endParaRPr lang="en-IN" dirty="0">
              <a:ln w="0"/>
              <a:solidFill>
                <a:schemeClr val="accent1"/>
              </a:solidFill>
              <a:effectLst>
                <a:outerShdw blurRad="38100" dist="25400" dir="5400000" algn="ctr" rotWithShape="0">
                  <a:srgbClr val="6E747A">
                    <a:alpha val="43000"/>
                  </a:srgbClr>
                </a:outerShdw>
              </a:effectLst>
            </a:endParaRPr>
          </a:p>
        </p:txBody>
      </p:sp>
      <p:pic>
        <p:nvPicPr>
          <p:cNvPr id="4" name="slide2">
            <a:extLst>
              <a:ext uri="{FF2B5EF4-FFF2-40B4-BE49-F238E27FC236}">
                <a16:creationId xmlns:a16="http://schemas.microsoft.com/office/drawing/2014/main" id="{CD98CF3A-DFD2-3AB5-DB97-63FB57722CD9}"/>
              </a:ex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928688"/>
            <a:ext cx="10698480" cy="5494512"/>
          </a:xfrm>
          <a:prstGeom prst="rect">
            <a:avLst/>
          </a:prstGeom>
        </p:spPr>
      </p:pic>
      <p:sp>
        <p:nvSpPr>
          <p:cNvPr id="5" name="TextBox 4">
            <a:extLst>
              <a:ext uri="{FF2B5EF4-FFF2-40B4-BE49-F238E27FC236}">
                <a16:creationId xmlns:a16="http://schemas.microsoft.com/office/drawing/2014/main" id="{0B513367-FA9D-754D-CC77-9E68FAC76C62}"/>
              </a:ext>
            </a:extLst>
          </p:cNvPr>
          <p:cNvSpPr txBox="1"/>
          <p:nvPr/>
        </p:nvSpPr>
        <p:spPr>
          <a:xfrm>
            <a:off x="0" y="6488668"/>
            <a:ext cx="6096000" cy="369332"/>
          </a:xfrm>
          <a:prstGeom prst="rect">
            <a:avLst/>
          </a:prstGeom>
          <a:noFill/>
        </p:spPr>
        <p:txBody>
          <a:bodyPr wrap="square" rtlCol="0">
            <a:spAutoFit/>
          </a:bodyPr>
          <a:lstStyle/>
          <a:p>
            <a:r>
              <a:rPr lang="en-US" dirty="0"/>
              <a:t>Link: </a:t>
            </a:r>
            <a:r>
              <a:rPr lang="fr-FR" dirty="0" err="1">
                <a:hlinkClick r:id="rId3"/>
              </a:rPr>
              <a:t>India</a:t>
            </a:r>
            <a:r>
              <a:rPr lang="fr-FR" dirty="0">
                <a:hlinkClick r:id="rId3"/>
              </a:rPr>
              <a:t> Rain </a:t>
            </a:r>
            <a:r>
              <a:rPr lang="fr-FR" dirty="0" err="1">
                <a:hlinkClick r:id="rId3"/>
              </a:rPr>
              <a:t>Analysis</a:t>
            </a:r>
            <a:r>
              <a:rPr lang="fr-FR" dirty="0">
                <a:hlinkClick r:id="rId3"/>
              </a:rPr>
              <a:t> | Tableau Public</a:t>
            </a:r>
            <a:endParaRPr lang="en-IN" dirty="0"/>
          </a:p>
        </p:txBody>
      </p:sp>
    </p:spTree>
    <p:extLst>
      <p:ext uri="{BB962C8B-B14F-4D97-AF65-F5344CB8AC3E}">
        <p14:creationId xmlns:p14="http://schemas.microsoft.com/office/powerpoint/2010/main" val="2938292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1C683-E07D-DE8C-9DA3-3655210469EC}"/>
              </a:ext>
            </a:extLst>
          </p:cNvPr>
          <p:cNvSpPr>
            <a:spLocks noGrp="1"/>
          </p:cNvSpPr>
          <p:nvPr>
            <p:ph type="title"/>
          </p:nvPr>
        </p:nvSpPr>
        <p:spPr/>
        <p:txBody>
          <a:bodyPr/>
          <a:lstStyle/>
          <a:p>
            <a:r>
              <a:rPr lang="en-US" dirty="0"/>
              <a:t>Summary</a:t>
            </a:r>
            <a:endParaRPr lang="en-IN" dirty="0"/>
          </a:p>
        </p:txBody>
      </p:sp>
      <p:sp>
        <p:nvSpPr>
          <p:cNvPr id="5" name="Rectangle 2">
            <a:extLst>
              <a:ext uri="{FF2B5EF4-FFF2-40B4-BE49-F238E27FC236}">
                <a16:creationId xmlns:a16="http://schemas.microsoft.com/office/drawing/2014/main" id="{E385A9ED-F595-FCE8-38ED-7608004E0A6D}"/>
              </a:ext>
            </a:extLst>
          </p:cNvPr>
          <p:cNvSpPr>
            <a:spLocks noGrp="1" noChangeArrowheads="1"/>
          </p:cNvSpPr>
          <p:nvPr>
            <p:ph idx="1"/>
          </p:nvPr>
        </p:nvSpPr>
        <p:spPr bwMode="auto">
          <a:xfrm>
            <a:off x="838200" y="1228397"/>
            <a:ext cx="10180320"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dirty="0">
              <a:ln>
                <a:noFill/>
              </a:ln>
              <a:solidFill>
                <a:schemeClr val="tx1"/>
              </a:solidFill>
              <a:effectLst/>
              <a:latin typeface="Arial" panose="020B0604020202020204" pitchFamily="34" charset="0"/>
            </a:endParaRP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Long-term trends in rainfall suggest some decline in annual precipitation levels post-1960.</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The monsoon season is the dominant source of rainfall, with wide variations across different regions.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Coastal and hilly regions receive the highest rainfall, while arid areas like Rajasthan receive the least.</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b="0" i="0" u="none" strike="noStrike" cap="none" normalizeH="0" baseline="0" dirty="0">
                <a:ln>
                  <a:noFill/>
                </a:ln>
                <a:solidFill>
                  <a:schemeClr val="tx1"/>
                </a:solidFill>
                <a:effectLst/>
                <a:latin typeface="Arial" panose="020B0604020202020204" pitchFamily="34" charset="0"/>
              </a:rPr>
              <a:t>There’s a detectable impact of climate change, with more extreme weather events and shifting patterns in rainfall across decades. </a:t>
            </a:r>
          </a:p>
        </p:txBody>
      </p:sp>
    </p:spTree>
    <p:extLst>
      <p:ext uri="{BB962C8B-B14F-4D97-AF65-F5344CB8AC3E}">
        <p14:creationId xmlns:p14="http://schemas.microsoft.com/office/powerpoint/2010/main" val="23761018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C240BF-F52F-B1DD-4423-4031AF3B6E75}"/>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CCF82982-9380-54F1-2E08-8638000C76BF}"/>
              </a:ext>
            </a:extLst>
          </p:cNvPr>
          <p:cNvSpPr>
            <a:spLocks noGrp="1"/>
          </p:cNvSpPr>
          <p:nvPr>
            <p:ph idx="1"/>
          </p:nvPr>
        </p:nvSpPr>
        <p:spPr>
          <a:xfrm>
            <a:off x="838200" y="1475752"/>
            <a:ext cx="10774680" cy="4788523"/>
          </a:xfrm>
        </p:spPr>
        <p:txBody>
          <a:bodyPr>
            <a:normAutofit/>
          </a:bodyPr>
          <a:lstStyle/>
          <a:p>
            <a:pPr algn="just"/>
            <a:r>
              <a:rPr lang="en-US" dirty="0"/>
              <a:t>Gained experience in data-driven decision-making and advanced technical skills in data visualization with Tableau during my internship at Cognitive IT Solutions (P) Ltd.</a:t>
            </a:r>
          </a:p>
          <a:p>
            <a:pPr algn="just"/>
            <a:r>
              <a:rPr lang="en-US" dirty="0"/>
              <a:t>Enhanced abilities in data cleaning and storytelling while working with complex datasets.</a:t>
            </a:r>
          </a:p>
          <a:p>
            <a:pPr algn="just"/>
            <a:r>
              <a:rPr lang="en-US" dirty="0"/>
              <a:t>Created interactive dashboards to effectively present data insights.</a:t>
            </a:r>
          </a:p>
          <a:p>
            <a:pPr algn="just"/>
            <a:r>
              <a:rPr lang="en-US" dirty="0"/>
              <a:t>Planning to apply these skills to projects like Entertainment Industry Analysis and Rainfall Analysis for India.</a:t>
            </a:r>
          </a:p>
          <a:p>
            <a:pPr algn="just"/>
            <a:r>
              <a:rPr lang="en-US" dirty="0"/>
              <a:t>Aiming to provide insights that support informed decision-making in agriculture and resource management.</a:t>
            </a:r>
            <a:endParaRPr lang="en-IN" dirty="0"/>
          </a:p>
        </p:txBody>
      </p:sp>
      <p:sp>
        <p:nvSpPr>
          <p:cNvPr id="5" name="Rectangle 2">
            <a:extLst>
              <a:ext uri="{FF2B5EF4-FFF2-40B4-BE49-F238E27FC236}">
                <a16:creationId xmlns:a16="http://schemas.microsoft.com/office/drawing/2014/main" id="{EE2218F8-D993-AAEF-4AA0-B487A2C3D8D6}"/>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a:ln>
                  <a:noFill/>
                </a:ln>
                <a:solidFill>
                  <a:schemeClr val="tx1"/>
                </a:solidFill>
                <a:effectLst/>
                <a:latin typeface="Arial" panose="020B0604020202020204" pitchFamily="34" charset="0"/>
              </a:rPr>
              <a:t>Created interactive dashboards to effectively present data insights.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87558431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965326-5D18-98FE-EEBE-E6033742863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BF1E2F-C02C-5FCC-4385-84040C7D526D}"/>
              </a:ext>
            </a:extLst>
          </p:cNvPr>
          <p:cNvSpPr>
            <a:spLocks noGrp="1"/>
          </p:cNvSpPr>
          <p:nvPr>
            <p:ph type="title"/>
          </p:nvPr>
        </p:nvSpPr>
        <p:spPr/>
        <p:txBody>
          <a:bodyPr/>
          <a:lstStyle/>
          <a:p>
            <a:r>
              <a:rPr lang="en-US" dirty="0"/>
              <a:t>Overview of the Internship Project:</a:t>
            </a:r>
            <a:endParaRPr lang="en-IN" dirty="0"/>
          </a:p>
        </p:txBody>
      </p:sp>
      <p:sp>
        <p:nvSpPr>
          <p:cNvPr id="4" name="TextBox 3">
            <a:extLst>
              <a:ext uri="{FF2B5EF4-FFF2-40B4-BE49-F238E27FC236}">
                <a16:creationId xmlns:a16="http://schemas.microsoft.com/office/drawing/2014/main" id="{B527026D-8488-DD62-C417-C8322D2DEEDC}"/>
              </a:ext>
            </a:extLst>
          </p:cNvPr>
          <p:cNvSpPr txBox="1"/>
          <p:nvPr/>
        </p:nvSpPr>
        <p:spPr>
          <a:xfrm>
            <a:off x="990600" y="1690688"/>
            <a:ext cx="10363200" cy="1938992"/>
          </a:xfrm>
          <a:prstGeom prst="rect">
            <a:avLst/>
          </a:prstGeom>
          <a:noFill/>
        </p:spPr>
        <p:txBody>
          <a:bodyPr wrap="square" rtlCol="0">
            <a:spAutoFit/>
          </a:bodyPr>
          <a:lstStyle/>
          <a:p>
            <a:r>
              <a:rPr lang="en-US" sz="2000" b="1" dirty="0"/>
              <a:t>Internship Details</a:t>
            </a:r>
            <a:r>
              <a:rPr lang="en-US" sz="2000" dirty="0"/>
              <a:t>:</a:t>
            </a:r>
          </a:p>
          <a:p>
            <a:pPr>
              <a:buFont typeface="Arial" panose="020B0604020202020204" pitchFamily="34" charset="0"/>
              <a:buChar char="•"/>
            </a:pPr>
            <a:r>
              <a:rPr lang="en-US" sz="2000" b="1" dirty="0"/>
              <a:t>Internship Title</a:t>
            </a:r>
            <a:r>
              <a:rPr lang="en-US" sz="2000" dirty="0"/>
              <a:t>: Data Visualization with Tableau Internship</a:t>
            </a:r>
          </a:p>
          <a:p>
            <a:pPr>
              <a:buFont typeface="Arial" panose="020B0604020202020204" pitchFamily="34" charset="0"/>
              <a:buChar char="•"/>
            </a:pPr>
            <a:r>
              <a:rPr lang="en-US" sz="2000" b="1" dirty="0"/>
              <a:t>Company</a:t>
            </a:r>
            <a:r>
              <a:rPr lang="en-US" sz="2000" dirty="0"/>
              <a:t>: Cognitive </a:t>
            </a:r>
            <a:r>
              <a:rPr lang="en-US" sz="2000" i="1" dirty="0" err="1">
                <a:latin typeface="Bodoni MT" panose="02070603080606020203" pitchFamily="18" charset="0"/>
              </a:rPr>
              <a:t>i</a:t>
            </a:r>
            <a:r>
              <a:rPr lang="en-US" sz="2000" dirty="0"/>
              <a:t> IT Solutions (P) Ltd, Salem</a:t>
            </a:r>
          </a:p>
          <a:p>
            <a:pPr>
              <a:buFont typeface="Arial" panose="020B0604020202020204" pitchFamily="34" charset="0"/>
              <a:buChar char="•"/>
            </a:pPr>
            <a:r>
              <a:rPr lang="en-US" sz="2000" b="1" dirty="0"/>
              <a:t>Objective</a:t>
            </a:r>
            <a:r>
              <a:rPr lang="en-US" sz="2000" dirty="0"/>
              <a:t>: Gain practical experience in data analysis and visualization using Tableau.</a:t>
            </a:r>
          </a:p>
          <a:p>
            <a:pPr>
              <a:buFont typeface="Arial" panose="020B0604020202020204" pitchFamily="34" charset="0"/>
              <a:buChar char="•"/>
            </a:pPr>
            <a:endParaRPr lang="en-US" sz="2000" dirty="0"/>
          </a:p>
          <a:p>
            <a:endParaRPr lang="en-US" sz="2000" dirty="0"/>
          </a:p>
        </p:txBody>
      </p:sp>
    </p:spTree>
    <p:extLst>
      <p:ext uri="{BB962C8B-B14F-4D97-AF65-F5344CB8AC3E}">
        <p14:creationId xmlns:p14="http://schemas.microsoft.com/office/powerpoint/2010/main" val="39924923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6EB590-4CEB-14BC-CCC6-19EF2D04C8C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A706639-5B07-607D-2E80-31E72C45FDCF}"/>
              </a:ext>
            </a:extLst>
          </p:cNvPr>
          <p:cNvSpPr txBox="1"/>
          <p:nvPr/>
        </p:nvSpPr>
        <p:spPr>
          <a:xfrm>
            <a:off x="388620" y="987564"/>
            <a:ext cx="11414760" cy="4401205"/>
          </a:xfrm>
          <a:prstGeom prst="rect">
            <a:avLst/>
          </a:prstGeom>
          <a:noFill/>
        </p:spPr>
        <p:txBody>
          <a:bodyPr wrap="square" rtlCol="0">
            <a:spAutoFit/>
          </a:bodyPr>
          <a:lstStyle/>
          <a:p>
            <a:pPr>
              <a:buFont typeface="Arial" panose="020B0604020202020204" pitchFamily="34" charset="0"/>
              <a:buChar char="•"/>
            </a:pPr>
            <a:r>
              <a:rPr lang="en-US" sz="2000" dirty="0"/>
              <a:t>During this internship project, I developed two distinct datasets for analysis:</a:t>
            </a:r>
          </a:p>
          <a:p>
            <a:pPr marL="742950" lvl="1" indent="-285750">
              <a:buFont typeface="Arial" panose="020B0604020202020204" pitchFamily="34" charset="0"/>
              <a:buChar char="•"/>
            </a:pPr>
            <a:r>
              <a:rPr lang="en-US" sz="2000" b="1" dirty="0"/>
              <a:t>Entertainment Industry Analysis</a:t>
            </a:r>
            <a:endParaRPr lang="en-US" sz="2000" dirty="0"/>
          </a:p>
          <a:p>
            <a:pPr marL="1143000" lvl="2" indent="-228600">
              <a:buFont typeface="Arial" panose="020B0604020202020204" pitchFamily="34" charset="0"/>
              <a:buChar char="•"/>
            </a:pPr>
            <a:r>
              <a:rPr lang="en-US" sz="2000" b="1" dirty="0"/>
              <a:t>Focus: </a:t>
            </a:r>
            <a:r>
              <a:rPr lang="en-US" sz="2000" dirty="0"/>
              <a:t>Identifying trends in budget allocation, movie releases, and the correlation between ratings.</a:t>
            </a:r>
          </a:p>
          <a:p>
            <a:pPr marL="1143000" lvl="2" indent="-228600">
              <a:buFont typeface="Arial" panose="020B0604020202020204" pitchFamily="34" charset="0"/>
              <a:buChar char="•"/>
            </a:pPr>
            <a:r>
              <a:rPr lang="en-US" sz="2000" b="1" dirty="0"/>
              <a:t>Purpose</a:t>
            </a:r>
            <a:r>
              <a:rPr lang="en-US" sz="2000" dirty="0"/>
              <a:t>: To provide insights for strategic decision-making for a movie review company.</a:t>
            </a:r>
          </a:p>
          <a:p>
            <a:pPr marL="1143000" lvl="2" indent="-228600">
              <a:buFont typeface="Arial" panose="020B0604020202020204" pitchFamily="34" charset="0"/>
              <a:buChar char="•"/>
            </a:pPr>
            <a:r>
              <a:rPr lang="en-US" sz="2000" b="1" dirty="0"/>
              <a:t>Outcome: </a:t>
            </a:r>
            <a:r>
              <a:rPr lang="en-US" sz="2000" dirty="0"/>
              <a:t>Uncovered patterns that influence financial performance and audience reception in the entertainment sector.</a:t>
            </a:r>
          </a:p>
          <a:p>
            <a:pPr marL="742950" lvl="1" indent="-285750">
              <a:buFont typeface="Arial" panose="020B0604020202020204" pitchFamily="34" charset="0"/>
              <a:buChar char="•"/>
            </a:pPr>
            <a:r>
              <a:rPr lang="en-US" sz="2000" b="1" dirty="0"/>
              <a:t>India Rainfall Analysis</a:t>
            </a:r>
            <a:endParaRPr lang="en-US" sz="2000" dirty="0"/>
          </a:p>
          <a:p>
            <a:pPr marL="1143000" lvl="2" indent="-228600">
              <a:buFont typeface="Arial" panose="020B0604020202020204" pitchFamily="34" charset="0"/>
              <a:buChar char="•"/>
            </a:pPr>
            <a:r>
              <a:rPr lang="en-US" sz="2000" b="1" dirty="0"/>
              <a:t>Focus: </a:t>
            </a:r>
            <a:r>
              <a:rPr lang="en-US" sz="2000" dirty="0"/>
              <a:t>Investigating long-term trends, seasonal variations, and state-wise distribution of rainfall.</a:t>
            </a:r>
          </a:p>
          <a:p>
            <a:pPr marL="1143000" lvl="2" indent="-228600">
              <a:buFont typeface="Arial" panose="020B0604020202020204" pitchFamily="34" charset="0"/>
              <a:buChar char="•"/>
            </a:pPr>
            <a:r>
              <a:rPr lang="en-US" sz="2000" b="1" dirty="0"/>
              <a:t>Purpose: </a:t>
            </a:r>
            <a:r>
              <a:rPr lang="en-US" sz="2000" dirty="0"/>
              <a:t>To examine the impacts of climate change and detect extreme weather events.</a:t>
            </a:r>
          </a:p>
          <a:p>
            <a:pPr marL="1143000" lvl="2" indent="-228600">
              <a:buFont typeface="Arial" panose="020B0604020202020204" pitchFamily="34" charset="0"/>
              <a:buChar char="•"/>
            </a:pPr>
            <a:r>
              <a:rPr lang="en-US" sz="2000" b="1" dirty="0"/>
              <a:t>Outcome:</a:t>
            </a:r>
            <a:r>
              <a:rPr lang="en-US" sz="2000" dirty="0"/>
              <a:t> Provided valuable insights into regional weather patterns, aiding decisions related to agriculture, disaster preparedness, and climate adaptation.</a:t>
            </a:r>
          </a:p>
          <a:p>
            <a:pPr>
              <a:buFont typeface="Arial" panose="020B0604020202020204" pitchFamily="34" charset="0"/>
              <a:buChar char="•"/>
            </a:pPr>
            <a:r>
              <a:rPr lang="en-US" sz="2000" b="1" dirty="0"/>
              <a:t>Objective</a:t>
            </a:r>
            <a:r>
              <a:rPr lang="en-US" sz="2000" dirty="0"/>
              <a:t>: Both analyses aimed to deliver actionable insights using data-driven approaches, supporting decision-makers with evidence-based findings.</a:t>
            </a:r>
          </a:p>
        </p:txBody>
      </p:sp>
      <p:sp>
        <p:nvSpPr>
          <p:cNvPr id="5" name="TextBox 4">
            <a:extLst>
              <a:ext uri="{FF2B5EF4-FFF2-40B4-BE49-F238E27FC236}">
                <a16:creationId xmlns:a16="http://schemas.microsoft.com/office/drawing/2014/main" id="{57DF677E-8E37-EA8E-B8E3-6073F2DB40FB}"/>
              </a:ext>
            </a:extLst>
          </p:cNvPr>
          <p:cNvSpPr txBox="1"/>
          <p:nvPr/>
        </p:nvSpPr>
        <p:spPr>
          <a:xfrm>
            <a:off x="388620" y="464344"/>
            <a:ext cx="4777740" cy="523220"/>
          </a:xfrm>
          <a:prstGeom prst="rect">
            <a:avLst/>
          </a:prstGeom>
          <a:noFill/>
        </p:spPr>
        <p:txBody>
          <a:bodyPr wrap="square" rtlCol="0">
            <a:spAutoFit/>
          </a:bodyPr>
          <a:lstStyle/>
          <a:p>
            <a:r>
              <a:rPr lang="en-IN" sz="2800" b="1" dirty="0"/>
              <a:t>Project overview:</a:t>
            </a:r>
          </a:p>
        </p:txBody>
      </p:sp>
    </p:spTree>
    <p:extLst>
      <p:ext uri="{BB962C8B-B14F-4D97-AF65-F5344CB8AC3E}">
        <p14:creationId xmlns:p14="http://schemas.microsoft.com/office/powerpoint/2010/main" val="41971891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1" name="Picture 100">
            <a:extLst>
              <a:ext uri="{FF2B5EF4-FFF2-40B4-BE49-F238E27FC236}">
                <a16:creationId xmlns:a16="http://schemas.microsoft.com/office/drawing/2014/main" id="{A2F099B4-DA91-661A-3F86-0C0249F7A86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rcRect l="36494" r="8757"/>
          <a:stretch>
            <a:fillRect/>
          </a:stretch>
        </p:blipFill>
        <p:spPr>
          <a:xfrm>
            <a:off x="0" y="0"/>
            <a:ext cx="6675074" cy="6857999"/>
          </a:xfrm>
          <a:custGeom>
            <a:avLst/>
            <a:gdLst>
              <a:gd name="connsiteX0" fmla="*/ 3208589 w 6675074"/>
              <a:gd name="connsiteY0" fmla="*/ 6515471 h 6857999"/>
              <a:gd name="connsiteX1" fmla="*/ 3494587 w 6675074"/>
              <a:gd name="connsiteY1" fmla="*/ 6622683 h 6857999"/>
              <a:gd name="connsiteX2" fmla="*/ 3746497 w 6675074"/>
              <a:gd name="connsiteY2" fmla="*/ 6857999 h 6857999"/>
              <a:gd name="connsiteX3" fmla="*/ 2728677 w 6675074"/>
              <a:gd name="connsiteY3" fmla="*/ 6857999 h 6857999"/>
              <a:gd name="connsiteX4" fmla="*/ 2930548 w 6675074"/>
              <a:gd name="connsiteY4" fmla="*/ 6641892 h 6857999"/>
              <a:gd name="connsiteX5" fmla="*/ 3208589 w 6675074"/>
              <a:gd name="connsiteY5" fmla="*/ 6515471 h 6857999"/>
              <a:gd name="connsiteX6" fmla="*/ 0 w 6675074"/>
              <a:gd name="connsiteY6" fmla="*/ 5709972 h 6857999"/>
              <a:gd name="connsiteX7" fmla="*/ 479470 w 6675074"/>
              <a:gd name="connsiteY7" fmla="*/ 6157858 h 6857999"/>
              <a:gd name="connsiteX8" fmla="*/ 498680 w 6675074"/>
              <a:gd name="connsiteY8" fmla="*/ 6721896 h 6857999"/>
              <a:gd name="connsiteX9" fmla="*/ 371542 w 6675074"/>
              <a:gd name="connsiteY9" fmla="*/ 6857999 h 6857999"/>
              <a:gd name="connsiteX10" fmla="*/ 0 w 6675074"/>
              <a:gd name="connsiteY10" fmla="*/ 6857999 h 6857999"/>
              <a:gd name="connsiteX11" fmla="*/ 1920185 w 6675074"/>
              <a:gd name="connsiteY11" fmla="*/ 5311936 h 6857999"/>
              <a:gd name="connsiteX12" fmla="*/ 2206183 w 6675074"/>
              <a:gd name="connsiteY12" fmla="*/ 5419147 h 6857999"/>
              <a:gd name="connsiteX13" fmla="*/ 2885697 w 6675074"/>
              <a:gd name="connsiteY13" fmla="*/ 6053900 h 6857999"/>
              <a:gd name="connsiteX14" fmla="*/ 2904907 w 6675074"/>
              <a:gd name="connsiteY14" fmla="*/ 6617938 h 6857999"/>
              <a:gd name="connsiteX15" fmla="*/ 2680660 w 6675074"/>
              <a:gd name="connsiteY15" fmla="*/ 6857999 h 6857999"/>
              <a:gd name="connsiteX16" fmla="*/ 1340532 w 6675074"/>
              <a:gd name="connsiteY16" fmla="*/ 6857999 h 6857999"/>
              <a:gd name="connsiteX17" fmla="*/ 1085047 w 6675074"/>
              <a:gd name="connsiteY17" fmla="*/ 6619343 h 6857999"/>
              <a:gd name="connsiteX18" fmla="*/ 1065837 w 6675074"/>
              <a:gd name="connsiteY18" fmla="*/ 6055305 h 6857999"/>
              <a:gd name="connsiteX19" fmla="*/ 1642144 w 6675074"/>
              <a:gd name="connsiteY19" fmla="*/ 5438356 h 6857999"/>
              <a:gd name="connsiteX20" fmla="*/ 1920185 w 6675074"/>
              <a:gd name="connsiteY20" fmla="*/ 5311936 h 6857999"/>
              <a:gd name="connsiteX21" fmla="*/ 4416967 w 6675074"/>
              <a:gd name="connsiteY21" fmla="*/ 5221882 h 6857999"/>
              <a:gd name="connsiteX22" fmla="*/ 4702964 w 6675074"/>
              <a:gd name="connsiteY22" fmla="*/ 5329092 h 6857999"/>
              <a:gd name="connsiteX23" fmla="*/ 5382480 w 6675074"/>
              <a:gd name="connsiteY23" fmla="*/ 5963847 h 6857999"/>
              <a:gd name="connsiteX24" fmla="*/ 5401690 w 6675074"/>
              <a:gd name="connsiteY24" fmla="*/ 6527884 h 6857999"/>
              <a:gd name="connsiteX25" fmla="*/ 5093320 w 6675074"/>
              <a:gd name="connsiteY25" fmla="*/ 6857999 h 6857999"/>
              <a:gd name="connsiteX26" fmla="*/ 3933719 w 6675074"/>
              <a:gd name="connsiteY26" fmla="*/ 6857999 h 6857999"/>
              <a:gd name="connsiteX27" fmla="*/ 3581828 w 6675074"/>
              <a:gd name="connsiteY27" fmla="*/ 6529288 h 6857999"/>
              <a:gd name="connsiteX28" fmla="*/ 3562618 w 6675074"/>
              <a:gd name="connsiteY28" fmla="*/ 5965250 h 6857999"/>
              <a:gd name="connsiteX29" fmla="*/ 4138927 w 6675074"/>
              <a:gd name="connsiteY29" fmla="*/ 5348302 h 6857999"/>
              <a:gd name="connsiteX30" fmla="*/ 4416967 w 6675074"/>
              <a:gd name="connsiteY30" fmla="*/ 5221882 h 6857999"/>
              <a:gd name="connsiteX31" fmla="*/ 631780 w 6675074"/>
              <a:gd name="connsiteY31" fmla="*/ 4108401 h 6857999"/>
              <a:gd name="connsiteX32" fmla="*/ 917778 w 6675074"/>
              <a:gd name="connsiteY32" fmla="*/ 4215612 h 6857999"/>
              <a:gd name="connsiteX33" fmla="*/ 1597293 w 6675074"/>
              <a:gd name="connsiteY33" fmla="*/ 4850367 h 6857999"/>
              <a:gd name="connsiteX34" fmla="*/ 1616503 w 6675074"/>
              <a:gd name="connsiteY34" fmla="*/ 5414404 h 6857999"/>
              <a:gd name="connsiteX35" fmla="*/ 1040194 w 6675074"/>
              <a:gd name="connsiteY35" fmla="*/ 6031352 h 6857999"/>
              <a:gd name="connsiteX36" fmla="*/ 476157 w 6675074"/>
              <a:gd name="connsiteY36" fmla="*/ 6050562 h 6857999"/>
              <a:gd name="connsiteX37" fmla="*/ 0 w 6675074"/>
              <a:gd name="connsiteY37" fmla="*/ 5605770 h 6857999"/>
              <a:gd name="connsiteX38" fmla="*/ 0 w 6675074"/>
              <a:gd name="connsiteY38" fmla="*/ 4613508 h 6857999"/>
              <a:gd name="connsiteX39" fmla="*/ 353740 w 6675074"/>
              <a:gd name="connsiteY39" fmla="*/ 4234822 h 6857999"/>
              <a:gd name="connsiteX40" fmla="*/ 631780 w 6675074"/>
              <a:gd name="connsiteY40" fmla="*/ 4108401 h 6857999"/>
              <a:gd name="connsiteX41" fmla="*/ 3128562 w 6675074"/>
              <a:gd name="connsiteY41" fmla="*/ 4018345 h 6857999"/>
              <a:gd name="connsiteX42" fmla="*/ 3414560 w 6675074"/>
              <a:gd name="connsiteY42" fmla="*/ 4125558 h 6857999"/>
              <a:gd name="connsiteX43" fmla="*/ 4094076 w 6675074"/>
              <a:gd name="connsiteY43" fmla="*/ 4760313 h 6857999"/>
              <a:gd name="connsiteX44" fmla="*/ 4113285 w 6675074"/>
              <a:gd name="connsiteY44" fmla="*/ 5324350 h 6857999"/>
              <a:gd name="connsiteX45" fmla="*/ 3536976 w 6675074"/>
              <a:gd name="connsiteY45" fmla="*/ 5941298 h 6857999"/>
              <a:gd name="connsiteX46" fmla="*/ 2972939 w 6675074"/>
              <a:gd name="connsiteY46" fmla="*/ 5960508 h 6857999"/>
              <a:gd name="connsiteX47" fmla="*/ 2293425 w 6675074"/>
              <a:gd name="connsiteY47" fmla="*/ 5325753 h 6857999"/>
              <a:gd name="connsiteX48" fmla="*/ 2274215 w 6675074"/>
              <a:gd name="connsiteY48" fmla="*/ 4761716 h 6857999"/>
              <a:gd name="connsiteX49" fmla="*/ 2850522 w 6675074"/>
              <a:gd name="connsiteY49" fmla="*/ 4144767 h 6857999"/>
              <a:gd name="connsiteX50" fmla="*/ 3128562 w 6675074"/>
              <a:gd name="connsiteY50" fmla="*/ 4018345 h 6857999"/>
              <a:gd name="connsiteX51" fmla="*/ 5582908 w 6675074"/>
              <a:gd name="connsiteY51" fmla="*/ 3952815 h 6857999"/>
              <a:gd name="connsiteX52" fmla="*/ 5868905 w 6675074"/>
              <a:gd name="connsiteY52" fmla="*/ 4060026 h 6857999"/>
              <a:gd name="connsiteX53" fmla="*/ 6548422 w 6675074"/>
              <a:gd name="connsiteY53" fmla="*/ 4694781 h 6857999"/>
              <a:gd name="connsiteX54" fmla="*/ 6567630 w 6675074"/>
              <a:gd name="connsiteY54" fmla="*/ 5258818 h 6857999"/>
              <a:gd name="connsiteX55" fmla="*/ 5991323 w 6675074"/>
              <a:gd name="connsiteY55" fmla="*/ 5875766 h 6857999"/>
              <a:gd name="connsiteX56" fmla="*/ 5427285 w 6675074"/>
              <a:gd name="connsiteY56" fmla="*/ 5894976 h 6857999"/>
              <a:gd name="connsiteX57" fmla="*/ 4747769 w 6675074"/>
              <a:gd name="connsiteY57" fmla="*/ 5260222 h 6857999"/>
              <a:gd name="connsiteX58" fmla="*/ 4728560 w 6675074"/>
              <a:gd name="connsiteY58" fmla="*/ 4696184 h 6857999"/>
              <a:gd name="connsiteX59" fmla="*/ 5304867 w 6675074"/>
              <a:gd name="connsiteY59" fmla="*/ 4079236 h 6857999"/>
              <a:gd name="connsiteX60" fmla="*/ 5582908 w 6675074"/>
              <a:gd name="connsiteY60" fmla="*/ 3952815 h 6857999"/>
              <a:gd name="connsiteX61" fmla="*/ 0 w 6675074"/>
              <a:gd name="connsiteY61" fmla="*/ 3358292 h 6857999"/>
              <a:gd name="connsiteX62" fmla="*/ 308888 w 6675074"/>
              <a:gd name="connsiteY62" fmla="*/ 3646833 h 6857999"/>
              <a:gd name="connsiteX63" fmla="*/ 328098 w 6675074"/>
              <a:gd name="connsiteY63" fmla="*/ 4210869 h 6857999"/>
              <a:gd name="connsiteX64" fmla="*/ 0 w 6675074"/>
              <a:gd name="connsiteY64" fmla="*/ 4562104 h 6857999"/>
              <a:gd name="connsiteX65" fmla="*/ 1840158 w 6675074"/>
              <a:gd name="connsiteY65" fmla="*/ 2814812 h 6857999"/>
              <a:gd name="connsiteX66" fmla="*/ 2126156 w 6675074"/>
              <a:gd name="connsiteY66" fmla="*/ 2922024 h 6857999"/>
              <a:gd name="connsiteX67" fmla="*/ 2805669 w 6675074"/>
              <a:gd name="connsiteY67" fmla="*/ 3556778 h 6857999"/>
              <a:gd name="connsiteX68" fmla="*/ 2824880 w 6675074"/>
              <a:gd name="connsiteY68" fmla="*/ 4120815 h 6857999"/>
              <a:gd name="connsiteX69" fmla="*/ 2248573 w 6675074"/>
              <a:gd name="connsiteY69" fmla="*/ 4737763 h 6857999"/>
              <a:gd name="connsiteX70" fmla="*/ 1684535 w 6675074"/>
              <a:gd name="connsiteY70" fmla="*/ 4756973 h 6857999"/>
              <a:gd name="connsiteX71" fmla="*/ 1005019 w 6675074"/>
              <a:gd name="connsiteY71" fmla="*/ 4122218 h 6857999"/>
              <a:gd name="connsiteX72" fmla="*/ 985810 w 6675074"/>
              <a:gd name="connsiteY72" fmla="*/ 3558182 h 6857999"/>
              <a:gd name="connsiteX73" fmla="*/ 1562118 w 6675074"/>
              <a:gd name="connsiteY73" fmla="*/ 2941233 h 6857999"/>
              <a:gd name="connsiteX74" fmla="*/ 1840158 w 6675074"/>
              <a:gd name="connsiteY74" fmla="*/ 2814812 h 6857999"/>
              <a:gd name="connsiteX75" fmla="*/ 4294502 w 6675074"/>
              <a:gd name="connsiteY75" fmla="*/ 2749282 h 6857999"/>
              <a:gd name="connsiteX76" fmla="*/ 4580499 w 6675074"/>
              <a:gd name="connsiteY76" fmla="*/ 2856492 h 6857999"/>
              <a:gd name="connsiteX77" fmla="*/ 5260015 w 6675074"/>
              <a:gd name="connsiteY77" fmla="*/ 3491247 h 6857999"/>
              <a:gd name="connsiteX78" fmla="*/ 5279225 w 6675074"/>
              <a:gd name="connsiteY78" fmla="*/ 4055284 h 6857999"/>
              <a:gd name="connsiteX79" fmla="*/ 4702916 w 6675074"/>
              <a:gd name="connsiteY79" fmla="*/ 4672231 h 6857999"/>
              <a:gd name="connsiteX80" fmla="*/ 4138880 w 6675074"/>
              <a:gd name="connsiteY80" fmla="*/ 4691442 h 6857999"/>
              <a:gd name="connsiteX81" fmla="*/ 3459363 w 6675074"/>
              <a:gd name="connsiteY81" fmla="*/ 4056687 h 6857999"/>
              <a:gd name="connsiteX82" fmla="*/ 3440154 w 6675074"/>
              <a:gd name="connsiteY82" fmla="*/ 3492651 h 6857999"/>
              <a:gd name="connsiteX83" fmla="*/ 4016462 w 6675074"/>
              <a:gd name="connsiteY83" fmla="*/ 2875702 h 6857999"/>
              <a:gd name="connsiteX84" fmla="*/ 4294502 w 6675074"/>
              <a:gd name="connsiteY84" fmla="*/ 2749282 h 6857999"/>
              <a:gd name="connsiteX85" fmla="*/ 551754 w 6675074"/>
              <a:gd name="connsiteY85" fmla="*/ 1611278 h 6857999"/>
              <a:gd name="connsiteX86" fmla="*/ 837751 w 6675074"/>
              <a:gd name="connsiteY86" fmla="*/ 1718489 h 6857999"/>
              <a:gd name="connsiteX87" fmla="*/ 1517266 w 6675074"/>
              <a:gd name="connsiteY87" fmla="*/ 2353242 h 6857999"/>
              <a:gd name="connsiteX88" fmla="*/ 1536477 w 6675074"/>
              <a:gd name="connsiteY88" fmla="*/ 2917280 h 6857999"/>
              <a:gd name="connsiteX89" fmla="*/ 960169 w 6675074"/>
              <a:gd name="connsiteY89" fmla="*/ 3534229 h 6857999"/>
              <a:gd name="connsiteX90" fmla="*/ 396131 w 6675074"/>
              <a:gd name="connsiteY90" fmla="*/ 3553439 h 6857999"/>
              <a:gd name="connsiteX91" fmla="*/ 0 w 6675074"/>
              <a:gd name="connsiteY91" fmla="*/ 3183402 h 6857999"/>
              <a:gd name="connsiteX92" fmla="*/ 0 w 6675074"/>
              <a:gd name="connsiteY92" fmla="*/ 2030714 h 6857999"/>
              <a:gd name="connsiteX93" fmla="*/ 273714 w 6675074"/>
              <a:gd name="connsiteY93" fmla="*/ 1737699 h 6857999"/>
              <a:gd name="connsiteX94" fmla="*/ 551754 w 6675074"/>
              <a:gd name="connsiteY94" fmla="*/ 1611278 h 6857999"/>
              <a:gd name="connsiteX95" fmla="*/ 3006099 w 6675074"/>
              <a:gd name="connsiteY95" fmla="*/ 1545748 h 6857999"/>
              <a:gd name="connsiteX96" fmla="*/ 3292096 w 6675074"/>
              <a:gd name="connsiteY96" fmla="*/ 1652959 h 6857999"/>
              <a:gd name="connsiteX97" fmla="*/ 3971611 w 6675074"/>
              <a:gd name="connsiteY97" fmla="*/ 2287713 h 6857999"/>
              <a:gd name="connsiteX98" fmla="*/ 3990821 w 6675074"/>
              <a:gd name="connsiteY98" fmla="*/ 2851751 h 6857999"/>
              <a:gd name="connsiteX99" fmla="*/ 3414513 w 6675074"/>
              <a:gd name="connsiteY99" fmla="*/ 3468699 h 6857999"/>
              <a:gd name="connsiteX100" fmla="*/ 2850475 w 6675074"/>
              <a:gd name="connsiteY100" fmla="*/ 3487908 h 6857999"/>
              <a:gd name="connsiteX101" fmla="*/ 2170961 w 6675074"/>
              <a:gd name="connsiteY101" fmla="*/ 2853155 h 6857999"/>
              <a:gd name="connsiteX102" fmla="*/ 2151751 w 6675074"/>
              <a:gd name="connsiteY102" fmla="*/ 2289117 h 6857999"/>
              <a:gd name="connsiteX103" fmla="*/ 2728058 w 6675074"/>
              <a:gd name="connsiteY103" fmla="*/ 1672169 h 6857999"/>
              <a:gd name="connsiteX104" fmla="*/ 3006099 w 6675074"/>
              <a:gd name="connsiteY104" fmla="*/ 1545748 h 6857999"/>
              <a:gd name="connsiteX105" fmla="*/ 0 w 6675074"/>
              <a:gd name="connsiteY105" fmla="*/ 816744 h 6857999"/>
              <a:gd name="connsiteX106" fmla="*/ 245432 w 6675074"/>
              <a:gd name="connsiteY106" fmla="*/ 1046009 h 6857999"/>
              <a:gd name="connsiteX107" fmla="*/ 264642 w 6675074"/>
              <a:gd name="connsiteY107" fmla="*/ 1610046 h 6857999"/>
              <a:gd name="connsiteX108" fmla="*/ 0 w 6675074"/>
              <a:gd name="connsiteY108" fmla="*/ 1893350 h 6857999"/>
              <a:gd name="connsiteX109" fmla="*/ 1717695 w 6675074"/>
              <a:gd name="connsiteY109" fmla="*/ 342212 h 6857999"/>
              <a:gd name="connsiteX110" fmla="*/ 2003692 w 6675074"/>
              <a:gd name="connsiteY110" fmla="*/ 449423 h 6857999"/>
              <a:gd name="connsiteX111" fmla="*/ 2683206 w 6675074"/>
              <a:gd name="connsiteY111" fmla="*/ 1084178 h 6857999"/>
              <a:gd name="connsiteX112" fmla="*/ 2702416 w 6675074"/>
              <a:gd name="connsiteY112" fmla="*/ 1648215 h 6857999"/>
              <a:gd name="connsiteX113" fmla="*/ 2126109 w 6675074"/>
              <a:gd name="connsiteY113" fmla="*/ 2265162 h 6857999"/>
              <a:gd name="connsiteX114" fmla="*/ 1562071 w 6675074"/>
              <a:gd name="connsiteY114" fmla="*/ 2284372 h 6857999"/>
              <a:gd name="connsiteX115" fmla="*/ 882556 w 6675074"/>
              <a:gd name="connsiteY115" fmla="*/ 1649619 h 6857999"/>
              <a:gd name="connsiteX116" fmla="*/ 863347 w 6675074"/>
              <a:gd name="connsiteY116" fmla="*/ 1085581 h 6857999"/>
              <a:gd name="connsiteX117" fmla="*/ 1439655 w 6675074"/>
              <a:gd name="connsiteY117" fmla="*/ 468633 h 6857999"/>
              <a:gd name="connsiteX118" fmla="*/ 1717695 w 6675074"/>
              <a:gd name="connsiteY118" fmla="*/ 342212 h 6857999"/>
              <a:gd name="connsiteX119" fmla="*/ 4033005 w 6675074"/>
              <a:gd name="connsiteY119" fmla="*/ 159334 h 6857999"/>
              <a:gd name="connsiteX120" fmla="*/ 4319002 w 6675074"/>
              <a:gd name="connsiteY120" fmla="*/ 266544 h 6857999"/>
              <a:gd name="connsiteX121" fmla="*/ 4998518 w 6675074"/>
              <a:gd name="connsiteY121" fmla="*/ 901299 h 6857999"/>
              <a:gd name="connsiteX122" fmla="*/ 5017727 w 6675074"/>
              <a:gd name="connsiteY122" fmla="*/ 1465336 h 6857999"/>
              <a:gd name="connsiteX123" fmla="*/ 4441420 w 6675074"/>
              <a:gd name="connsiteY123" fmla="*/ 2082284 h 6857999"/>
              <a:gd name="connsiteX124" fmla="*/ 3877381 w 6675074"/>
              <a:gd name="connsiteY124" fmla="*/ 2101494 h 6857999"/>
              <a:gd name="connsiteX125" fmla="*/ 3197867 w 6675074"/>
              <a:gd name="connsiteY125" fmla="*/ 1466740 h 6857999"/>
              <a:gd name="connsiteX126" fmla="*/ 3178657 w 6675074"/>
              <a:gd name="connsiteY126" fmla="*/ 902702 h 6857999"/>
              <a:gd name="connsiteX127" fmla="*/ 3754965 w 6675074"/>
              <a:gd name="connsiteY127" fmla="*/ 285754 h 6857999"/>
              <a:gd name="connsiteX128" fmla="*/ 4033005 w 6675074"/>
              <a:gd name="connsiteY128" fmla="*/ 159334 h 6857999"/>
              <a:gd name="connsiteX129" fmla="*/ 1790841 w 6675074"/>
              <a:gd name="connsiteY129" fmla="*/ 0 h 6857999"/>
              <a:gd name="connsiteX130" fmla="*/ 3832270 w 6675074"/>
              <a:gd name="connsiteY130" fmla="*/ 0 h 6857999"/>
              <a:gd name="connsiteX131" fmla="*/ 3831826 w 6675074"/>
              <a:gd name="connsiteY131" fmla="*/ 7201 h 6857999"/>
              <a:gd name="connsiteX132" fmla="*/ 3729321 w 6675074"/>
              <a:gd name="connsiteY132" fmla="*/ 216773 h 6857999"/>
              <a:gd name="connsiteX133" fmla="*/ 3153014 w 6675074"/>
              <a:gd name="connsiteY133" fmla="*/ 833722 h 6857999"/>
              <a:gd name="connsiteX134" fmla="*/ 2588976 w 6675074"/>
              <a:gd name="connsiteY134" fmla="*/ 852931 h 6857999"/>
              <a:gd name="connsiteX135" fmla="*/ 1909461 w 6675074"/>
              <a:gd name="connsiteY135" fmla="*/ 218177 h 6857999"/>
              <a:gd name="connsiteX136" fmla="*/ 1792935 w 6675074"/>
              <a:gd name="connsiteY136" fmla="*/ 16064 h 6857999"/>
              <a:gd name="connsiteX137" fmla="*/ 1571838 w 6675074"/>
              <a:gd name="connsiteY137" fmla="*/ 0 h 6857999"/>
              <a:gd name="connsiteX138" fmla="*/ 1576412 w 6675074"/>
              <a:gd name="connsiteY138" fmla="*/ 35099 h 6857999"/>
              <a:gd name="connsiteX139" fmla="*/ 1469202 w 6675074"/>
              <a:gd name="connsiteY139" fmla="*/ 321096 h 6857999"/>
              <a:gd name="connsiteX140" fmla="*/ 892892 w 6675074"/>
              <a:gd name="connsiteY140" fmla="*/ 938045 h 6857999"/>
              <a:gd name="connsiteX141" fmla="*/ 328856 w 6675074"/>
              <a:gd name="connsiteY141" fmla="*/ 957254 h 6857999"/>
              <a:gd name="connsiteX142" fmla="*/ 0 w 6675074"/>
              <a:gd name="connsiteY142" fmla="*/ 650061 h 6857999"/>
              <a:gd name="connsiteX143" fmla="*/ 0 w 6675074"/>
              <a:gd name="connsiteY143" fmla="*/ 1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Lst>
            <a:rect l="l" t="t" r="r" b="b"/>
            <a:pathLst>
              <a:path w="6675074" h="6857999">
                <a:moveTo>
                  <a:pt x="3208589" y="6515471"/>
                </a:moveTo>
                <a:cubicBezTo>
                  <a:pt x="3310661" y="6511996"/>
                  <a:pt x="3414056" y="6547457"/>
                  <a:pt x="3494587" y="6622683"/>
                </a:cubicBezTo>
                <a:lnTo>
                  <a:pt x="3746497" y="6857999"/>
                </a:lnTo>
                <a:lnTo>
                  <a:pt x="2728677" y="6857999"/>
                </a:lnTo>
                <a:lnTo>
                  <a:pt x="2930548" y="6641892"/>
                </a:lnTo>
                <a:cubicBezTo>
                  <a:pt x="3005773" y="6561362"/>
                  <a:pt x="3106518" y="6518947"/>
                  <a:pt x="3208589" y="6515471"/>
                </a:cubicBezTo>
                <a:close/>
                <a:moveTo>
                  <a:pt x="0" y="5709972"/>
                </a:moveTo>
                <a:lnTo>
                  <a:pt x="479470" y="6157858"/>
                </a:lnTo>
                <a:cubicBezTo>
                  <a:pt x="640529" y="6308308"/>
                  <a:pt x="649130" y="6560837"/>
                  <a:pt x="498680" y="6721896"/>
                </a:cubicBezTo>
                <a:lnTo>
                  <a:pt x="371542" y="6857999"/>
                </a:lnTo>
                <a:lnTo>
                  <a:pt x="0" y="6857999"/>
                </a:lnTo>
                <a:close/>
                <a:moveTo>
                  <a:pt x="1920185" y="5311936"/>
                </a:moveTo>
                <a:cubicBezTo>
                  <a:pt x="2022256" y="5308459"/>
                  <a:pt x="2125653" y="5343922"/>
                  <a:pt x="2206183" y="5419147"/>
                </a:cubicBezTo>
                <a:lnTo>
                  <a:pt x="2885697" y="6053900"/>
                </a:lnTo>
                <a:cubicBezTo>
                  <a:pt x="3046756" y="6204350"/>
                  <a:pt x="3055356" y="6456878"/>
                  <a:pt x="2904907" y="6617938"/>
                </a:cubicBezTo>
                <a:lnTo>
                  <a:pt x="2680660" y="6857999"/>
                </a:lnTo>
                <a:lnTo>
                  <a:pt x="1340532" y="6857999"/>
                </a:lnTo>
                <a:lnTo>
                  <a:pt x="1085047" y="6619343"/>
                </a:lnTo>
                <a:cubicBezTo>
                  <a:pt x="923987" y="6468893"/>
                  <a:pt x="915386" y="6216364"/>
                  <a:pt x="1065837" y="6055305"/>
                </a:cubicBezTo>
                <a:lnTo>
                  <a:pt x="1642144" y="5438356"/>
                </a:lnTo>
                <a:cubicBezTo>
                  <a:pt x="1717370" y="5357827"/>
                  <a:pt x="1818114" y="5315411"/>
                  <a:pt x="1920185" y="5311936"/>
                </a:cubicBezTo>
                <a:close/>
                <a:moveTo>
                  <a:pt x="4416967" y="5221882"/>
                </a:moveTo>
                <a:cubicBezTo>
                  <a:pt x="4519038" y="5218405"/>
                  <a:pt x="4622434" y="5253867"/>
                  <a:pt x="4702964" y="5329092"/>
                </a:cubicBezTo>
                <a:lnTo>
                  <a:pt x="5382480" y="5963847"/>
                </a:lnTo>
                <a:cubicBezTo>
                  <a:pt x="5543539" y="6114297"/>
                  <a:pt x="5552139" y="6366825"/>
                  <a:pt x="5401690" y="6527884"/>
                </a:cubicBezTo>
                <a:lnTo>
                  <a:pt x="5093320" y="6857999"/>
                </a:lnTo>
                <a:lnTo>
                  <a:pt x="3933719" y="6857999"/>
                </a:lnTo>
                <a:lnTo>
                  <a:pt x="3581828" y="6529288"/>
                </a:lnTo>
                <a:cubicBezTo>
                  <a:pt x="3420769" y="6378839"/>
                  <a:pt x="3412169" y="6126310"/>
                  <a:pt x="3562618" y="5965250"/>
                </a:cubicBezTo>
                <a:lnTo>
                  <a:pt x="4138927" y="5348302"/>
                </a:lnTo>
                <a:cubicBezTo>
                  <a:pt x="4214151" y="5267773"/>
                  <a:pt x="4314896" y="5225357"/>
                  <a:pt x="4416967" y="5221882"/>
                </a:cubicBezTo>
                <a:close/>
                <a:moveTo>
                  <a:pt x="631780" y="4108401"/>
                </a:moveTo>
                <a:cubicBezTo>
                  <a:pt x="733851" y="4104925"/>
                  <a:pt x="837248" y="4140387"/>
                  <a:pt x="917778" y="4215612"/>
                </a:cubicBezTo>
                <a:lnTo>
                  <a:pt x="1597293" y="4850367"/>
                </a:lnTo>
                <a:cubicBezTo>
                  <a:pt x="1758352" y="5000817"/>
                  <a:pt x="1766952" y="5253344"/>
                  <a:pt x="1616503" y="5414404"/>
                </a:cubicBezTo>
                <a:lnTo>
                  <a:pt x="1040194" y="6031352"/>
                </a:lnTo>
                <a:cubicBezTo>
                  <a:pt x="889745" y="6192412"/>
                  <a:pt x="637217" y="6201012"/>
                  <a:pt x="476157" y="6050562"/>
                </a:cubicBezTo>
                <a:lnTo>
                  <a:pt x="0" y="5605770"/>
                </a:lnTo>
                <a:lnTo>
                  <a:pt x="0" y="4613508"/>
                </a:lnTo>
                <a:lnTo>
                  <a:pt x="353740" y="4234822"/>
                </a:lnTo>
                <a:cubicBezTo>
                  <a:pt x="428964" y="4154292"/>
                  <a:pt x="529709" y="4111877"/>
                  <a:pt x="631780" y="4108401"/>
                </a:cubicBezTo>
                <a:close/>
                <a:moveTo>
                  <a:pt x="3128562" y="4018345"/>
                </a:moveTo>
                <a:cubicBezTo>
                  <a:pt x="3230633" y="4014870"/>
                  <a:pt x="3334029" y="4050332"/>
                  <a:pt x="3414560" y="4125558"/>
                </a:cubicBezTo>
                <a:lnTo>
                  <a:pt x="4094076" y="4760313"/>
                </a:lnTo>
                <a:cubicBezTo>
                  <a:pt x="4255134" y="4910762"/>
                  <a:pt x="4263735" y="5163291"/>
                  <a:pt x="4113285" y="5324350"/>
                </a:cubicBezTo>
                <a:lnTo>
                  <a:pt x="3536976" y="5941298"/>
                </a:lnTo>
                <a:cubicBezTo>
                  <a:pt x="3386526" y="6102357"/>
                  <a:pt x="3133999" y="6110958"/>
                  <a:pt x="2972939" y="5960508"/>
                </a:cubicBezTo>
                <a:lnTo>
                  <a:pt x="2293425" y="5325753"/>
                </a:lnTo>
                <a:cubicBezTo>
                  <a:pt x="2132365" y="5175303"/>
                  <a:pt x="2123764" y="4922774"/>
                  <a:pt x="2274215" y="4761716"/>
                </a:cubicBezTo>
                <a:lnTo>
                  <a:pt x="2850522" y="4144767"/>
                </a:lnTo>
                <a:cubicBezTo>
                  <a:pt x="2925747" y="4064238"/>
                  <a:pt x="3026491" y="4021823"/>
                  <a:pt x="3128562" y="4018345"/>
                </a:cubicBezTo>
                <a:close/>
                <a:moveTo>
                  <a:pt x="5582908" y="3952815"/>
                </a:moveTo>
                <a:cubicBezTo>
                  <a:pt x="5684979" y="3949340"/>
                  <a:pt x="5788376" y="3984802"/>
                  <a:pt x="5868905" y="4060026"/>
                </a:cubicBezTo>
                <a:lnTo>
                  <a:pt x="6548422" y="4694781"/>
                </a:lnTo>
                <a:cubicBezTo>
                  <a:pt x="6709480" y="4845231"/>
                  <a:pt x="6718081" y="5097760"/>
                  <a:pt x="6567630" y="5258818"/>
                </a:cubicBezTo>
                <a:lnTo>
                  <a:pt x="5991323" y="5875766"/>
                </a:lnTo>
                <a:cubicBezTo>
                  <a:pt x="5840872" y="6036826"/>
                  <a:pt x="5588344" y="6045426"/>
                  <a:pt x="5427285" y="5894976"/>
                </a:cubicBezTo>
                <a:lnTo>
                  <a:pt x="4747769" y="5260222"/>
                </a:lnTo>
                <a:cubicBezTo>
                  <a:pt x="4586710" y="5109771"/>
                  <a:pt x="4578109" y="4857244"/>
                  <a:pt x="4728560" y="4696184"/>
                </a:cubicBezTo>
                <a:lnTo>
                  <a:pt x="5304867" y="4079236"/>
                </a:lnTo>
                <a:cubicBezTo>
                  <a:pt x="5380093" y="3998707"/>
                  <a:pt x="5480837" y="3956291"/>
                  <a:pt x="5582908" y="3952815"/>
                </a:cubicBezTo>
                <a:close/>
                <a:moveTo>
                  <a:pt x="0" y="3358292"/>
                </a:moveTo>
                <a:lnTo>
                  <a:pt x="308888" y="3646833"/>
                </a:lnTo>
                <a:cubicBezTo>
                  <a:pt x="469948" y="3797282"/>
                  <a:pt x="478548" y="4049811"/>
                  <a:pt x="328098" y="4210869"/>
                </a:cubicBezTo>
                <a:lnTo>
                  <a:pt x="0" y="4562104"/>
                </a:lnTo>
                <a:close/>
                <a:moveTo>
                  <a:pt x="1840158" y="2814812"/>
                </a:moveTo>
                <a:cubicBezTo>
                  <a:pt x="1942229" y="2811337"/>
                  <a:pt x="2045627" y="2846799"/>
                  <a:pt x="2126156" y="2922024"/>
                </a:cubicBezTo>
                <a:lnTo>
                  <a:pt x="2805669" y="3556778"/>
                </a:lnTo>
                <a:cubicBezTo>
                  <a:pt x="2966730" y="3707228"/>
                  <a:pt x="2975330" y="3959755"/>
                  <a:pt x="2824880" y="4120815"/>
                </a:cubicBezTo>
                <a:lnTo>
                  <a:pt x="2248573" y="4737763"/>
                </a:lnTo>
                <a:cubicBezTo>
                  <a:pt x="2098124" y="4898823"/>
                  <a:pt x="1845595" y="4907423"/>
                  <a:pt x="1684535" y="4756973"/>
                </a:cubicBezTo>
                <a:lnTo>
                  <a:pt x="1005019" y="4122218"/>
                </a:lnTo>
                <a:cubicBezTo>
                  <a:pt x="843961" y="3971768"/>
                  <a:pt x="835361" y="3719241"/>
                  <a:pt x="985810" y="3558182"/>
                </a:cubicBezTo>
                <a:lnTo>
                  <a:pt x="1562118" y="2941233"/>
                </a:lnTo>
                <a:cubicBezTo>
                  <a:pt x="1637344" y="2860704"/>
                  <a:pt x="1738088" y="2818289"/>
                  <a:pt x="1840158" y="2814812"/>
                </a:cubicBezTo>
                <a:close/>
                <a:moveTo>
                  <a:pt x="4294502" y="2749282"/>
                </a:moveTo>
                <a:cubicBezTo>
                  <a:pt x="4396572" y="2745805"/>
                  <a:pt x="4499970" y="2781268"/>
                  <a:pt x="4580499" y="2856492"/>
                </a:cubicBezTo>
                <a:lnTo>
                  <a:pt x="5260015" y="3491247"/>
                </a:lnTo>
                <a:cubicBezTo>
                  <a:pt x="5421074" y="3641697"/>
                  <a:pt x="5429675" y="3894224"/>
                  <a:pt x="5279225" y="4055284"/>
                </a:cubicBezTo>
                <a:lnTo>
                  <a:pt x="4702916" y="4672231"/>
                </a:lnTo>
                <a:cubicBezTo>
                  <a:pt x="4552467" y="4833291"/>
                  <a:pt x="4299939" y="4841892"/>
                  <a:pt x="4138880" y="4691442"/>
                </a:cubicBezTo>
                <a:lnTo>
                  <a:pt x="3459363" y="4056687"/>
                </a:lnTo>
                <a:cubicBezTo>
                  <a:pt x="3298304" y="3906237"/>
                  <a:pt x="3289704" y="3653710"/>
                  <a:pt x="3440154" y="3492651"/>
                </a:cubicBezTo>
                <a:lnTo>
                  <a:pt x="4016462" y="2875702"/>
                </a:lnTo>
                <a:cubicBezTo>
                  <a:pt x="4091688" y="2795173"/>
                  <a:pt x="4192431" y="2752758"/>
                  <a:pt x="4294502" y="2749282"/>
                </a:cubicBezTo>
                <a:close/>
                <a:moveTo>
                  <a:pt x="551754" y="1611278"/>
                </a:moveTo>
                <a:cubicBezTo>
                  <a:pt x="653824" y="1607802"/>
                  <a:pt x="757221" y="1643264"/>
                  <a:pt x="837751" y="1718489"/>
                </a:cubicBezTo>
                <a:lnTo>
                  <a:pt x="1517266" y="2353242"/>
                </a:lnTo>
                <a:cubicBezTo>
                  <a:pt x="1678326" y="2503693"/>
                  <a:pt x="1686927" y="2756221"/>
                  <a:pt x="1536477" y="2917280"/>
                </a:cubicBezTo>
                <a:lnTo>
                  <a:pt x="960169" y="3534229"/>
                </a:lnTo>
                <a:cubicBezTo>
                  <a:pt x="809718" y="3695289"/>
                  <a:pt x="557190" y="3703889"/>
                  <a:pt x="396131" y="3553439"/>
                </a:cubicBezTo>
                <a:lnTo>
                  <a:pt x="0" y="3183402"/>
                </a:lnTo>
                <a:lnTo>
                  <a:pt x="0" y="2030714"/>
                </a:lnTo>
                <a:lnTo>
                  <a:pt x="273714" y="1737699"/>
                </a:lnTo>
                <a:cubicBezTo>
                  <a:pt x="348938" y="1657170"/>
                  <a:pt x="449683" y="1614754"/>
                  <a:pt x="551754" y="1611278"/>
                </a:cubicBezTo>
                <a:close/>
                <a:moveTo>
                  <a:pt x="3006099" y="1545748"/>
                </a:moveTo>
                <a:cubicBezTo>
                  <a:pt x="3108170" y="1542272"/>
                  <a:pt x="3211566" y="1577734"/>
                  <a:pt x="3292096" y="1652959"/>
                </a:cubicBezTo>
                <a:lnTo>
                  <a:pt x="3971611" y="2287713"/>
                </a:lnTo>
                <a:cubicBezTo>
                  <a:pt x="4132671" y="2438164"/>
                  <a:pt x="4141271" y="2690692"/>
                  <a:pt x="3990821" y="2851751"/>
                </a:cubicBezTo>
                <a:lnTo>
                  <a:pt x="3414513" y="3468699"/>
                </a:lnTo>
                <a:cubicBezTo>
                  <a:pt x="3264062" y="3629758"/>
                  <a:pt x="3011534" y="3638358"/>
                  <a:pt x="2850475" y="3487908"/>
                </a:cubicBezTo>
                <a:lnTo>
                  <a:pt x="2170961" y="2853155"/>
                </a:lnTo>
                <a:cubicBezTo>
                  <a:pt x="2009901" y="2702704"/>
                  <a:pt x="2001301" y="2450176"/>
                  <a:pt x="2151751" y="2289117"/>
                </a:cubicBezTo>
                <a:lnTo>
                  <a:pt x="2728058" y="1672169"/>
                </a:lnTo>
                <a:cubicBezTo>
                  <a:pt x="2803283" y="1591639"/>
                  <a:pt x="2904027" y="1549224"/>
                  <a:pt x="3006099" y="1545748"/>
                </a:cubicBezTo>
                <a:close/>
                <a:moveTo>
                  <a:pt x="0" y="816744"/>
                </a:moveTo>
                <a:lnTo>
                  <a:pt x="245432" y="1046009"/>
                </a:lnTo>
                <a:cubicBezTo>
                  <a:pt x="406491" y="1196459"/>
                  <a:pt x="415092" y="1448987"/>
                  <a:pt x="264642" y="1610046"/>
                </a:cubicBezTo>
                <a:lnTo>
                  <a:pt x="0" y="1893350"/>
                </a:lnTo>
                <a:close/>
                <a:moveTo>
                  <a:pt x="1717695" y="342212"/>
                </a:moveTo>
                <a:cubicBezTo>
                  <a:pt x="1819766" y="338736"/>
                  <a:pt x="1923162" y="374197"/>
                  <a:pt x="2003692" y="449423"/>
                </a:cubicBezTo>
                <a:lnTo>
                  <a:pt x="2683206" y="1084178"/>
                </a:lnTo>
                <a:cubicBezTo>
                  <a:pt x="2844266" y="1234627"/>
                  <a:pt x="2852866" y="1487156"/>
                  <a:pt x="2702416" y="1648215"/>
                </a:cubicBezTo>
                <a:lnTo>
                  <a:pt x="2126109" y="2265162"/>
                </a:lnTo>
                <a:cubicBezTo>
                  <a:pt x="1975660" y="2426222"/>
                  <a:pt x="1723131" y="2434823"/>
                  <a:pt x="1562071" y="2284372"/>
                </a:cubicBezTo>
                <a:lnTo>
                  <a:pt x="882556" y="1649619"/>
                </a:lnTo>
                <a:cubicBezTo>
                  <a:pt x="721497" y="1499169"/>
                  <a:pt x="712897" y="1246640"/>
                  <a:pt x="863347" y="1085581"/>
                </a:cubicBezTo>
                <a:lnTo>
                  <a:pt x="1439655" y="468633"/>
                </a:lnTo>
                <a:cubicBezTo>
                  <a:pt x="1514880" y="388103"/>
                  <a:pt x="1615624" y="345688"/>
                  <a:pt x="1717695" y="342212"/>
                </a:cubicBezTo>
                <a:close/>
                <a:moveTo>
                  <a:pt x="4033005" y="159334"/>
                </a:moveTo>
                <a:cubicBezTo>
                  <a:pt x="4135076" y="155857"/>
                  <a:pt x="4238473" y="191319"/>
                  <a:pt x="4319002" y="266544"/>
                </a:cubicBezTo>
                <a:lnTo>
                  <a:pt x="4998518" y="901299"/>
                </a:lnTo>
                <a:cubicBezTo>
                  <a:pt x="5159577" y="1051748"/>
                  <a:pt x="5168177" y="1304276"/>
                  <a:pt x="5017727" y="1465336"/>
                </a:cubicBezTo>
                <a:lnTo>
                  <a:pt x="4441420" y="2082284"/>
                </a:lnTo>
                <a:cubicBezTo>
                  <a:pt x="4290970" y="2243344"/>
                  <a:pt x="4038442" y="2251944"/>
                  <a:pt x="3877381" y="2101494"/>
                </a:cubicBezTo>
                <a:lnTo>
                  <a:pt x="3197867" y="1466740"/>
                </a:lnTo>
                <a:cubicBezTo>
                  <a:pt x="3036807" y="1316290"/>
                  <a:pt x="3028206" y="1063761"/>
                  <a:pt x="3178657" y="902702"/>
                </a:cubicBezTo>
                <a:lnTo>
                  <a:pt x="3754965" y="285754"/>
                </a:lnTo>
                <a:cubicBezTo>
                  <a:pt x="3830190" y="205225"/>
                  <a:pt x="3930934" y="162809"/>
                  <a:pt x="4033005" y="159334"/>
                </a:cubicBezTo>
                <a:close/>
                <a:moveTo>
                  <a:pt x="1790841" y="0"/>
                </a:moveTo>
                <a:lnTo>
                  <a:pt x="3832270" y="0"/>
                </a:lnTo>
                <a:lnTo>
                  <a:pt x="3831826" y="7201"/>
                </a:lnTo>
                <a:cubicBezTo>
                  <a:pt x="3819792" y="83116"/>
                  <a:pt x="3785741" y="156377"/>
                  <a:pt x="3729321" y="216773"/>
                </a:cubicBezTo>
                <a:lnTo>
                  <a:pt x="3153014" y="833722"/>
                </a:lnTo>
                <a:cubicBezTo>
                  <a:pt x="3002564" y="994781"/>
                  <a:pt x="2750036" y="1003382"/>
                  <a:pt x="2588976" y="852931"/>
                </a:cubicBezTo>
                <a:lnTo>
                  <a:pt x="1909461" y="218177"/>
                </a:lnTo>
                <a:cubicBezTo>
                  <a:pt x="1849064" y="161759"/>
                  <a:pt x="1810106" y="90985"/>
                  <a:pt x="1792935" y="16064"/>
                </a:cubicBezTo>
                <a:close/>
                <a:moveTo>
                  <a:pt x="1571838" y="0"/>
                </a:moveTo>
                <a:lnTo>
                  <a:pt x="1576412" y="35099"/>
                </a:lnTo>
                <a:cubicBezTo>
                  <a:pt x="1579889" y="137170"/>
                  <a:pt x="1544427" y="240567"/>
                  <a:pt x="1469202" y="321096"/>
                </a:cubicBezTo>
                <a:lnTo>
                  <a:pt x="892892" y="938045"/>
                </a:lnTo>
                <a:cubicBezTo>
                  <a:pt x="742443" y="1099104"/>
                  <a:pt x="489914" y="1107705"/>
                  <a:pt x="328856" y="957254"/>
                </a:cubicBezTo>
                <a:lnTo>
                  <a:pt x="0" y="650061"/>
                </a:lnTo>
                <a:lnTo>
                  <a:pt x="0" y="1"/>
                </a:lnTo>
                <a:close/>
              </a:path>
            </a:pathLst>
          </a:custGeom>
        </p:spPr>
      </p:pic>
      <p:sp>
        <p:nvSpPr>
          <p:cNvPr id="3" name="Freeform: Shape 2">
            <a:extLst>
              <a:ext uri="{FF2B5EF4-FFF2-40B4-BE49-F238E27FC236}">
                <a16:creationId xmlns:a16="http://schemas.microsoft.com/office/drawing/2014/main" id="{D30B45FB-6309-4811-5DE7-7475FEBE1272}"/>
              </a:ext>
            </a:extLst>
          </p:cNvPr>
          <p:cNvSpPr/>
          <p:nvPr/>
        </p:nvSpPr>
        <p:spPr>
          <a:xfrm>
            <a:off x="4140154" y="0"/>
            <a:ext cx="8051846" cy="6858000"/>
          </a:xfrm>
          <a:custGeom>
            <a:avLst/>
            <a:gdLst>
              <a:gd name="connsiteX0" fmla="*/ 796999 w 8051846"/>
              <a:gd name="connsiteY0" fmla="*/ 0 h 6858000"/>
              <a:gd name="connsiteX1" fmla="*/ 2074623 w 8051846"/>
              <a:gd name="connsiteY1" fmla="*/ 0 h 6858000"/>
              <a:gd name="connsiteX2" fmla="*/ 3586377 w 8051846"/>
              <a:gd name="connsiteY2" fmla="*/ 0 h 6858000"/>
              <a:gd name="connsiteX3" fmla="*/ 4837866 w 8051846"/>
              <a:gd name="connsiteY3" fmla="*/ 0 h 6858000"/>
              <a:gd name="connsiteX4" fmla="*/ 8051846 w 8051846"/>
              <a:gd name="connsiteY4" fmla="*/ 0 h 6858000"/>
              <a:gd name="connsiteX5" fmla="*/ 8051846 w 8051846"/>
              <a:gd name="connsiteY5" fmla="*/ 6858000 h 6858000"/>
              <a:gd name="connsiteX6" fmla="*/ 1136020 w 8051846"/>
              <a:gd name="connsiteY6" fmla="*/ 6858000 h 6858000"/>
              <a:gd name="connsiteX7" fmla="*/ 2698418 w 8051846"/>
              <a:gd name="connsiteY7" fmla="*/ 5240391 h 6858000"/>
              <a:gd name="connsiteX8" fmla="*/ 2725495 w 8051846"/>
              <a:gd name="connsiteY8" fmla="*/ 4841380 h 6858000"/>
              <a:gd name="connsiteX9" fmla="*/ 2682794 w 8051846"/>
              <a:gd name="connsiteY9" fmla="*/ 4794628 h 6858000"/>
              <a:gd name="connsiteX10" fmla="*/ 2649375 w 8051846"/>
              <a:gd name="connsiteY10" fmla="*/ 4779162 h 6858000"/>
              <a:gd name="connsiteX11" fmla="*/ 2596326 w 8051846"/>
              <a:gd name="connsiteY11" fmla="*/ 4740450 h 6858000"/>
              <a:gd name="connsiteX12" fmla="*/ 101692 w 8051846"/>
              <a:gd name="connsiteY12" fmla="*/ 2507263 h 6858000"/>
              <a:gd name="connsiteX13" fmla="*/ 5353 w 8051846"/>
              <a:gd name="connsiteY13" fmla="*/ 2347237 h 6858000"/>
              <a:gd name="connsiteX14" fmla="*/ 0 w 8051846"/>
              <a:gd name="connsiteY14" fmla="*/ 2308390 h 6858000"/>
              <a:gd name="connsiteX15" fmla="*/ 1341511 w 8051846"/>
              <a:gd name="connsiteY15" fmla="*/ 919473 h 6858000"/>
              <a:gd name="connsiteX16" fmla="*/ 1324632 w 8051846"/>
              <a:gd name="connsiteY16" fmla="*/ 47233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51846" h="6858000">
                <a:moveTo>
                  <a:pt x="796999" y="0"/>
                </a:moveTo>
                <a:lnTo>
                  <a:pt x="2074623" y="0"/>
                </a:lnTo>
                <a:lnTo>
                  <a:pt x="3586377" y="0"/>
                </a:lnTo>
                <a:lnTo>
                  <a:pt x="4837866" y="0"/>
                </a:lnTo>
                <a:lnTo>
                  <a:pt x="8051846" y="0"/>
                </a:lnTo>
                <a:lnTo>
                  <a:pt x="8051846" y="6858000"/>
                </a:lnTo>
                <a:lnTo>
                  <a:pt x="1136020" y="6858000"/>
                </a:lnTo>
                <a:lnTo>
                  <a:pt x="2698418" y="5240391"/>
                </a:lnTo>
                <a:cubicBezTo>
                  <a:pt x="2806563" y="5128425"/>
                  <a:pt x="2814295" y="4961159"/>
                  <a:pt x="2725495" y="4841380"/>
                </a:cubicBezTo>
                <a:lnTo>
                  <a:pt x="2682794" y="4794628"/>
                </a:lnTo>
                <a:lnTo>
                  <a:pt x="2649375" y="4779162"/>
                </a:lnTo>
                <a:cubicBezTo>
                  <a:pt x="2630728" y="4768224"/>
                  <a:pt x="2612941" y="4755323"/>
                  <a:pt x="2596326" y="4740450"/>
                </a:cubicBezTo>
                <a:lnTo>
                  <a:pt x="101692" y="2507263"/>
                </a:lnTo>
                <a:cubicBezTo>
                  <a:pt x="51849" y="2462643"/>
                  <a:pt x="19634" y="2406604"/>
                  <a:pt x="5353" y="2347237"/>
                </a:cubicBezTo>
                <a:lnTo>
                  <a:pt x="0" y="2308390"/>
                </a:lnTo>
                <a:lnTo>
                  <a:pt x="1341511" y="919473"/>
                </a:lnTo>
                <a:cubicBezTo>
                  <a:pt x="1465105" y="791512"/>
                  <a:pt x="1457548" y="591322"/>
                  <a:pt x="1324632" y="472335"/>
                </a:cubicBezTo>
                <a:close/>
              </a:path>
            </a:pathLst>
          </a:custGeom>
          <a:gradFill>
            <a:gsLst>
              <a:gs pos="0">
                <a:srgbClr val="0070C0"/>
              </a:gs>
              <a:gs pos="62000">
                <a:srgbClr val="7030A0"/>
              </a:gs>
              <a:gs pos="97000">
                <a:srgbClr val="7030A0"/>
              </a:gs>
            </a:gsLst>
            <a:lin ang="16200000" scaled="1"/>
          </a:gradFill>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dirty="0"/>
          </a:p>
        </p:txBody>
      </p:sp>
      <p:sp>
        <p:nvSpPr>
          <p:cNvPr id="102" name="TextBox 101">
            <a:extLst>
              <a:ext uri="{FF2B5EF4-FFF2-40B4-BE49-F238E27FC236}">
                <a16:creationId xmlns:a16="http://schemas.microsoft.com/office/drawing/2014/main" id="{0939B188-4B96-469C-8813-9AD4CFF5F0AB}"/>
              </a:ext>
            </a:extLst>
          </p:cNvPr>
          <p:cNvSpPr txBox="1"/>
          <p:nvPr/>
        </p:nvSpPr>
        <p:spPr>
          <a:xfrm>
            <a:off x="4625304" y="1554480"/>
            <a:ext cx="7692431" cy="3139321"/>
          </a:xfrm>
          <a:prstGeom prst="rect">
            <a:avLst/>
          </a:prstGeom>
          <a:noFill/>
          <a:ln>
            <a:noFill/>
          </a:ln>
        </p:spPr>
        <p:txBody>
          <a:bodyPr wrap="square" rtlCol="0">
            <a:spAutoFit/>
          </a:bodyPr>
          <a:lstStyle/>
          <a:p>
            <a:pPr algn="ctr"/>
            <a:r>
              <a:rPr lang="en-IN" sz="6600" b="1" dirty="0">
                <a:blipFill>
                  <a:blip r:embed="rId4">
                    <a:alphaModFix amt="85000"/>
                  </a:blip>
                  <a:tile tx="0" ty="0" sx="100000" sy="100000" flip="none" algn="tl"/>
                </a:blipFill>
                <a:latin typeface="Times New Roman" panose="02020603050405020304" pitchFamily="18" charset="0"/>
                <a:cs typeface="Times New Roman" panose="02020603050405020304" pitchFamily="18" charset="0"/>
              </a:rPr>
              <a:t>ENTERTAINMENT INDUSTRY ANALYSIS</a:t>
            </a:r>
          </a:p>
        </p:txBody>
      </p:sp>
    </p:spTree>
    <p:extLst>
      <p:ext uri="{BB962C8B-B14F-4D97-AF65-F5344CB8AC3E}">
        <p14:creationId xmlns:p14="http://schemas.microsoft.com/office/powerpoint/2010/main" val="9139880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52DC6-7E45-3E84-1460-4601E893BFE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130FC5B-82F9-8A5A-A406-B2D0177F9EB4}"/>
              </a:ext>
            </a:extLst>
          </p:cNvPr>
          <p:cNvSpPr txBox="1"/>
          <p:nvPr/>
        </p:nvSpPr>
        <p:spPr>
          <a:xfrm>
            <a:off x="563880" y="457200"/>
            <a:ext cx="11064240" cy="3724096"/>
          </a:xfrm>
          <a:prstGeom prst="rect">
            <a:avLst/>
          </a:prstGeom>
          <a:noFill/>
        </p:spPr>
        <p:txBody>
          <a:bodyPr wrap="square" rtlCol="0">
            <a:spAutoFit/>
          </a:bodyPr>
          <a:lstStyle/>
          <a:p>
            <a:pPr algn="ctr"/>
            <a:r>
              <a:rPr lang="en-IN" sz="4800" dirty="0"/>
              <a:t>Objective</a:t>
            </a:r>
          </a:p>
          <a:p>
            <a:pPr algn="ctr"/>
            <a:endParaRPr lang="en-IN" sz="4800" dirty="0"/>
          </a:p>
          <a:p>
            <a:pPr algn="just"/>
            <a:r>
              <a:rPr lang="en-IN" sz="2800" dirty="0"/>
              <a:t>This project an analysing of movie rating (by audiences and cities rating). Movie budgets, and the number of movies released under various genres from the years 2007 and 2011. the analysis aims to uncover in budgets allocation, movie releases, and rating correlation to support strategic decision-making for the movie review company.</a:t>
            </a:r>
          </a:p>
        </p:txBody>
      </p:sp>
    </p:spTree>
    <p:extLst>
      <p:ext uri="{BB962C8B-B14F-4D97-AF65-F5344CB8AC3E}">
        <p14:creationId xmlns:p14="http://schemas.microsoft.com/office/powerpoint/2010/main" val="21706687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214069-1E8F-F631-FA0E-08F843D1262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567640-D123-93CB-C0BE-65DA70A8572C}"/>
              </a:ext>
            </a:extLst>
          </p:cNvPr>
          <p:cNvSpPr>
            <a:spLocks noGrp="1"/>
          </p:cNvSpPr>
          <p:nvPr>
            <p:ph type="title"/>
          </p:nvPr>
        </p:nvSpPr>
        <p:spPr>
          <a:xfrm>
            <a:off x="304800" y="365125"/>
            <a:ext cx="11049000" cy="777875"/>
          </a:xfrm>
        </p:spPr>
        <p:txBody>
          <a:bodyPr>
            <a:normAutofit/>
          </a:bodyPr>
          <a:lstStyle/>
          <a:p>
            <a:pPr algn="ctr"/>
            <a:r>
              <a:rPr lang="en-IN" sz="3600" b="1" dirty="0">
                <a:ln w="22225">
                  <a:solidFill>
                    <a:srgbClr val="7030A0"/>
                  </a:solidFill>
                  <a:prstDash val="solid"/>
                </a:ln>
                <a:solidFill>
                  <a:srgbClr val="925485"/>
                </a:solidFill>
              </a:rPr>
              <a:t>DASHBOARDS</a:t>
            </a:r>
          </a:p>
        </p:txBody>
      </p:sp>
      <p:sp>
        <p:nvSpPr>
          <p:cNvPr id="3" name="TextBox 2">
            <a:extLst>
              <a:ext uri="{FF2B5EF4-FFF2-40B4-BE49-F238E27FC236}">
                <a16:creationId xmlns:a16="http://schemas.microsoft.com/office/drawing/2014/main" id="{F3B0F6BF-2FA9-0A2C-ADA3-92C2590FA8DE}"/>
              </a:ext>
            </a:extLst>
          </p:cNvPr>
          <p:cNvSpPr txBox="1"/>
          <p:nvPr/>
        </p:nvSpPr>
        <p:spPr>
          <a:xfrm>
            <a:off x="0" y="6488668"/>
            <a:ext cx="11003280" cy="369332"/>
          </a:xfrm>
          <a:prstGeom prst="rect">
            <a:avLst/>
          </a:prstGeom>
          <a:noFill/>
        </p:spPr>
        <p:txBody>
          <a:bodyPr wrap="square" rtlCol="0">
            <a:spAutoFit/>
          </a:bodyPr>
          <a:lstStyle/>
          <a:p>
            <a:r>
              <a:rPr lang="en-US" dirty="0"/>
              <a:t>Link: </a:t>
            </a:r>
            <a:r>
              <a:rPr lang="en-US" dirty="0">
                <a:hlinkClick r:id="rId2"/>
              </a:rPr>
              <a:t>Free Data Visualization Software | Tableau Public</a:t>
            </a:r>
            <a:endParaRPr lang="en-IN" dirty="0"/>
          </a:p>
        </p:txBody>
      </p:sp>
      <p:pic>
        <p:nvPicPr>
          <p:cNvPr id="7" name="Picture 6">
            <a:extLst>
              <a:ext uri="{FF2B5EF4-FFF2-40B4-BE49-F238E27FC236}">
                <a16:creationId xmlns:a16="http://schemas.microsoft.com/office/drawing/2014/main" id="{BBF6ED02-2887-47AB-376B-39B2946EA365}"/>
              </a:ext>
            </a:extLst>
          </p:cNvPr>
          <p:cNvPicPr>
            <a:picLocks noChangeAspect="1"/>
          </p:cNvPicPr>
          <p:nvPr/>
        </p:nvPicPr>
        <p:blipFill>
          <a:blip r:embed="rId3"/>
          <a:stretch>
            <a:fillRect/>
          </a:stretch>
        </p:blipFill>
        <p:spPr>
          <a:xfrm>
            <a:off x="1402080" y="1143000"/>
            <a:ext cx="9601199" cy="5345668"/>
          </a:xfrm>
          <a:prstGeom prst="rect">
            <a:avLst/>
          </a:prstGeom>
        </p:spPr>
      </p:pic>
    </p:spTree>
    <p:extLst>
      <p:ext uri="{BB962C8B-B14F-4D97-AF65-F5344CB8AC3E}">
        <p14:creationId xmlns:p14="http://schemas.microsoft.com/office/powerpoint/2010/main" val="3389301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4F5101-3564-E1C4-8082-3E7EF574A0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2FF2B33-3FD4-650D-79BE-62A2FAF51A2C}"/>
              </a:ext>
            </a:extLst>
          </p:cNvPr>
          <p:cNvSpPr>
            <a:spLocks noGrp="1"/>
          </p:cNvSpPr>
          <p:nvPr>
            <p:ph type="title"/>
          </p:nvPr>
        </p:nvSpPr>
        <p:spPr/>
        <p:txBody>
          <a:bodyPr/>
          <a:lstStyle/>
          <a:p>
            <a:r>
              <a:rPr lang="en-US" dirty="0"/>
              <a:t>Summary</a:t>
            </a:r>
            <a:endParaRPr lang="en-IN" dirty="0"/>
          </a:p>
        </p:txBody>
      </p:sp>
      <p:sp>
        <p:nvSpPr>
          <p:cNvPr id="4" name="Rectangle 1">
            <a:extLst>
              <a:ext uri="{FF2B5EF4-FFF2-40B4-BE49-F238E27FC236}">
                <a16:creationId xmlns:a16="http://schemas.microsoft.com/office/drawing/2014/main" id="{F99AF6CA-A5A2-00FB-4B8C-DD9374A57AFF}"/>
              </a:ext>
            </a:extLst>
          </p:cNvPr>
          <p:cNvSpPr>
            <a:spLocks noGrp="1" noChangeArrowheads="1"/>
          </p:cNvSpPr>
          <p:nvPr>
            <p:ph idx="1"/>
          </p:nvPr>
        </p:nvSpPr>
        <p:spPr bwMode="auto">
          <a:xfrm>
            <a:off x="838200" y="1475245"/>
            <a:ext cx="11064240"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Action and Adventure</a:t>
            </a:r>
            <a:r>
              <a:rPr kumimoji="0" lang="en-US" altLang="en-US" b="0" i="0" u="none" strike="noStrike" cap="none" normalizeH="0" baseline="0" dirty="0">
                <a:ln>
                  <a:noFill/>
                </a:ln>
                <a:solidFill>
                  <a:schemeClr val="tx1"/>
                </a:solidFill>
                <a:effectLst/>
                <a:latin typeface="Arial" panose="020B0604020202020204" pitchFamily="34" charset="0"/>
              </a:rPr>
              <a:t> genres dominate in terms of budget and movie releases over time.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Audience</a:t>
            </a:r>
            <a:r>
              <a:rPr kumimoji="0" lang="en-US" altLang="en-US" b="0" i="0" u="none" strike="noStrike" cap="none" normalizeH="0" baseline="0" dirty="0">
                <a:ln>
                  <a:noFill/>
                </a:ln>
                <a:solidFill>
                  <a:schemeClr val="tx1"/>
                </a:solidFill>
                <a:effectLst/>
                <a:latin typeface="Arial" panose="020B0604020202020204" pitchFamily="34" charset="0"/>
              </a:rPr>
              <a:t> </a:t>
            </a:r>
            <a:r>
              <a:rPr kumimoji="0" lang="en-US" altLang="en-US" b="1" i="0" u="none" strike="noStrike" cap="none" normalizeH="0" baseline="0" dirty="0">
                <a:ln>
                  <a:noFill/>
                </a:ln>
                <a:solidFill>
                  <a:schemeClr val="tx1"/>
                </a:solidFill>
                <a:effectLst/>
                <a:latin typeface="Arial" panose="020B0604020202020204" pitchFamily="34" charset="0"/>
              </a:rPr>
              <a:t>ratings</a:t>
            </a:r>
            <a:r>
              <a:rPr kumimoji="0" lang="en-US" altLang="en-US" b="0" i="0" u="none" strike="noStrike" cap="none" normalizeH="0" baseline="0" dirty="0">
                <a:ln>
                  <a:noFill/>
                </a:ln>
                <a:solidFill>
                  <a:schemeClr val="tx1"/>
                </a:solidFill>
                <a:effectLst/>
                <a:latin typeface="Arial" panose="020B0604020202020204" pitchFamily="34" charset="0"/>
              </a:rPr>
              <a:t> are generally higher than critic ratings, but both fluctuate over the years.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Arial" panose="020B0604020202020204" pitchFamily="34" charset="0"/>
              </a:rPr>
              <a:t>Top 3 movies </a:t>
            </a:r>
            <a:r>
              <a:rPr kumimoji="0" lang="en-US" altLang="en-US" b="0" i="0" u="none" strike="noStrike" cap="none" normalizeH="0" baseline="0" dirty="0">
                <a:ln>
                  <a:noFill/>
                </a:ln>
                <a:solidFill>
                  <a:schemeClr val="tx1"/>
                </a:solidFill>
                <a:effectLst/>
                <a:latin typeface="Arial" panose="020B0604020202020204" pitchFamily="34" charset="0"/>
              </a:rPr>
              <a:t>in the </a:t>
            </a:r>
            <a:r>
              <a:rPr kumimoji="0" lang="en-US" altLang="en-US" b="1" i="0" u="none" strike="noStrike" cap="none" normalizeH="0" baseline="0" dirty="0">
                <a:ln>
                  <a:noFill/>
                </a:ln>
                <a:solidFill>
                  <a:schemeClr val="tx1"/>
                </a:solidFill>
                <a:effectLst/>
                <a:latin typeface="Arial" panose="020B0604020202020204" pitchFamily="34" charset="0"/>
              </a:rPr>
              <a:t>Action</a:t>
            </a:r>
            <a:r>
              <a:rPr kumimoji="0" lang="en-US" altLang="en-US" b="0" i="0" u="none" strike="noStrike" cap="none" normalizeH="0" baseline="0" dirty="0">
                <a:ln>
                  <a:noFill/>
                </a:ln>
                <a:solidFill>
                  <a:schemeClr val="tx1"/>
                </a:solidFill>
                <a:effectLst/>
                <a:latin typeface="Arial" panose="020B0604020202020204" pitchFamily="34" charset="0"/>
              </a:rPr>
              <a:t> and </a:t>
            </a:r>
            <a:r>
              <a:rPr kumimoji="0" lang="en-US" altLang="en-US" b="1" i="0" u="none" strike="noStrike" cap="none" normalizeH="0" baseline="0" dirty="0">
                <a:ln>
                  <a:noFill/>
                </a:ln>
                <a:solidFill>
                  <a:schemeClr val="tx1"/>
                </a:solidFill>
                <a:effectLst/>
                <a:latin typeface="Arial" panose="020B0604020202020204" pitchFamily="34" charset="0"/>
              </a:rPr>
              <a:t>Adventure</a:t>
            </a:r>
            <a:r>
              <a:rPr kumimoji="0" lang="en-US" altLang="en-US" b="0" i="0" u="none" strike="noStrike" cap="none" normalizeH="0" baseline="0" dirty="0">
                <a:ln>
                  <a:noFill/>
                </a:ln>
                <a:solidFill>
                  <a:schemeClr val="tx1"/>
                </a:solidFill>
                <a:effectLst/>
                <a:latin typeface="Arial" panose="020B0604020202020204" pitchFamily="34" charset="0"/>
              </a:rPr>
              <a:t> genres have much larger budgets compared to other genres, with </a:t>
            </a:r>
            <a:r>
              <a:rPr kumimoji="0" lang="en-US" altLang="en-US" b="1" i="0" u="none" strike="noStrike" cap="none" normalizeH="0" baseline="0" dirty="0">
                <a:ln>
                  <a:noFill/>
                </a:ln>
                <a:solidFill>
                  <a:schemeClr val="tx1"/>
                </a:solidFill>
                <a:effectLst/>
                <a:latin typeface="Arial" panose="020B0604020202020204" pitchFamily="34" charset="0"/>
              </a:rPr>
              <a:t>Comedy</a:t>
            </a:r>
            <a:r>
              <a:rPr kumimoji="0" lang="en-US" altLang="en-US" b="0" i="0" u="none" strike="noStrike" cap="none" normalizeH="0" baseline="0" dirty="0">
                <a:ln>
                  <a:noFill/>
                </a:ln>
                <a:solidFill>
                  <a:schemeClr val="tx1"/>
                </a:solidFill>
                <a:effectLst/>
                <a:latin typeface="Arial" panose="020B0604020202020204" pitchFamily="34" charset="0"/>
              </a:rPr>
              <a:t> and </a:t>
            </a:r>
            <a:r>
              <a:rPr kumimoji="0" lang="en-US" altLang="en-US" b="1" i="0" u="none" strike="noStrike" cap="none" normalizeH="0" baseline="0" dirty="0">
                <a:ln>
                  <a:noFill/>
                </a:ln>
                <a:solidFill>
                  <a:schemeClr val="tx1"/>
                </a:solidFill>
                <a:effectLst/>
                <a:latin typeface="Arial" panose="020B0604020202020204" pitchFamily="34" charset="0"/>
              </a:rPr>
              <a:t>Romance</a:t>
            </a:r>
            <a:r>
              <a:rPr kumimoji="0" lang="en-US" altLang="en-US" b="0" i="0" u="none" strike="noStrike" cap="none" normalizeH="0" baseline="0" dirty="0">
                <a:ln>
                  <a:noFill/>
                </a:ln>
                <a:solidFill>
                  <a:schemeClr val="tx1"/>
                </a:solidFill>
                <a:effectLst/>
                <a:latin typeface="Arial" panose="020B0604020202020204" pitchFamily="34" charset="0"/>
              </a:rPr>
              <a:t> films being produced on significantly smaller budgets.</a:t>
            </a:r>
          </a:p>
        </p:txBody>
      </p:sp>
    </p:spTree>
    <p:extLst>
      <p:ext uri="{BB962C8B-B14F-4D97-AF65-F5344CB8AC3E}">
        <p14:creationId xmlns:p14="http://schemas.microsoft.com/office/powerpoint/2010/main" val="25587932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5000"/>
            <a:lum/>
            <a:extLst>
              <a:ext uri="{837473B0-CC2E-450A-ABE3-18F120FF3D39}">
                <a1611:picAttrSrcUrl xmlns:a1611="http://schemas.microsoft.com/office/drawing/2016/11/main" r:id="rId3"/>
              </a:ext>
            </a:extLst>
          </a:blip>
          <a:srcRect/>
          <a:stretch>
            <a:fillRect/>
          </a:stretch>
        </a:blipFill>
        <a:effectLst/>
      </p:bgPr>
    </p:bg>
    <p:spTree>
      <p:nvGrpSpPr>
        <p:cNvPr id="1" name=""/>
        <p:cNvGrpSpPr/>
        <p:nvPr/>
      </p:nvGrpSpPr>
      <p:grpSpPr>
        <a:xfrm>
          <a:off x="0" y="0"/>
          <a:ext cx="0" cy="0"/>
          <a:chOff x="0" y="0"/>
          <a:chExt cx="0" cy="0"/>
        </a:xfrm>
      </p:grpSpPr>
      <p:sp useBgFill="1">
        <p:nvSpPr>
          <p:cNvPr id="2" name="Title 1">
            <a:extLst>
              <a:ext uri="{FF2B5EF4-FFF2-40B4-BE49-F238E27FC236}">
                <a16:creationId xmlns:a16="http://schemas.microsoft.com/office/drawing/2014/main" id="{34626BC5-EBCD-9065-9064-BF8AB7F7670A}"/>
              </a:ext>
            </a:extLst>
          </p:cNvPr>
          <p:cNvSpPr>
            <a:spLocks noGrp="1"/>
          </p:cNvSpPr>
          <p:nvPr>
            <p:ph type="ctrTitle"/>
          </p:nvPr>
        </p:nvSpPr>
        <p:spPr>
          <a:xfrm>
            <a:off x="1376516" y="1703438"/>
            <a:ext cx="10146891" cy="4284407"/>
          </a:xfrm>
          <a:ln>
            <a:noFill/>
          </a:ln>
        </p:spPr>
        <p:txBody>
          <a:bodyPr anchor="ctr">
            <a:noAutofit/>
          </a:bodyPr>
          <a:lstStyle/>
          <a:p>
            <a:r>
              <a:rPr lang="en-IN" sz="9600" b="1" dirty="0">
                <a:solidFill>
                  <a:schemeClr val="bg1">
                    <a:lumMod val="75000"/>
                  </a:schemeClr>
                </a:solidFill>
                <a:latin typeface="Times New Roman" panose="02020603050405020304" pitchFamily="18" charset="0"/>
                <a:cs typeface="Times New Roman" panose="02020603050405020304" pitchFamily="18" charset="0"/>
              </a:rPr>
              <a:t>INDIAN RAIN ANALYSIS</a:t>
            </a:r>
          </a:p>
        </p:txBody>
      </p:sp>
    </p:spTree>
    <p:extLst>
      <p:ext uri="{BB962C8B-B14F-4D97-AF65-F5344CB8AC3E}">
        <p14:creationId xmlns:p14="http://schemas.microsoft.com/office/powerpoint/2010/main" val="14301020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391B7-4443-2C6C-5EFF-D9067AF9E7BB}"/>
              </a:ext>
            </a:extLst>
          </p:cNvPr>
          <p:cNvSpPr>
            <a:spLocks noGrp="1"/>
          </p:cNvSpPr>
          <p:nvPr>
            <p:ph type="title"/>
          </p:nvPr>
        </p:nvSpPr>
        <p:spPr/>
        <p:txBody>
          <a:bodyPr/>
          <a:lstStyle/>
          <a:p>
            <a:r>
              <a:rPr lang="en-US" dirty="0"/>
              <a:t>Objective:</a:t>
            </a:r>
            <a:endParaRPr lang="en-IN" dirty="0"/>
          </a:p>
        </p:txBody>
      </p:sp>
      <p:sp>
        <p:nvSpPr>
          <p:cNvPr id="3" name="Content Placeholder 2">
            <a:extLst>
              <a:ext uri="{FF2B5EF4-FFF2-40B4-BE49-F238E27FC236}">
                <a16:creationId xmlns:a16="http://schemas.microsoft.com/office/drawing/2014/main" id="{73B9A7D4-6CA3-811D-9D58-E6FADBB97750}"/>
              </a:ext>
            </a:extLst>
          </p:cNvPr>
          <p:cNvSpPr>
            <a:spLocks noGrp="1"/>
          </p:cNvSpPr>
          <p:nvPr>
            <p:ph idx="1"/>
          </p:nvPr>
        </p:nvSpPr>
        <p:spPr/>
        <p:txBody>
          <a:bodyPr>
            <a:normAutofit/>
          </a:bodyPr>
          <a:lstStyle/>
          <a:p>
            <a:pPr marL="0" indent="0" algn="just">
              <a:buNone/>
            </a:pPr>
            <a:r>
              <a:rPr lang="en-US" dirty="0"/>
              <a:t>The Indian rainfall analysis aims to identify trends and variations in regional rainfall patterns, assess their impact on agricultural productivity, and evaluate their relationship with water resource management. It seeks to provide actionable insights for policymakers to enhance disaster management and climate resilience. Ultimately, the analysis supports informed decision-making in agriculture and </a:t>
            </a:r>
            <a:r>
              <a:rPr lang="en-US" dirty="0" err="1"/>
              <a:t>infrastruacture</a:t>
            </a:r>
            <a:r>
              <a:rPr lang="en-US" dirty="0"/>
              <a:t> planning, contributing to sustainable development.</a:t>
            </a:r>
            <a:endParaRPr lang="en-IN" dirty="0"/>
          </a:p>
        </p:txBody>
      </p:sp>
    </p:spTree>
    <p:extLst>
      <p:ext uri="{BB962C8B-B14F-4D97-AF65-F5344CB8AC3E}">
        <p14:creationId xmlns:p14="http://schemas.microsoft.com/office/powerpoint/2010/main" val="2017400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3" Type="http://schemas.microsoft.com/office/2011/relationships/webextension" Target="webextension3.xml"/><Relationship Id="rId2" Type="http://schemas.microsoft.com/office/2011/relationships/webextension" Target="webextension2.xml"/><Relationship Id="rId1" Type="http://schemas.microsoft.com/office/2011/relationships/webextension" Target="webextension1.xml"/><Relationship Id="rId4" Type="http://schemas.microsoft.com/office/2011/relationships/webextension" Target="webextension4.xml"/></Relationships>
</file>

<file path=ppt/webextensions/taskpanes.xml><?xml version="1.0" encoding="utf-8"?>
<wetp:taskpanes xmlns:wetp="http://schemas.microsoft.com/office/webextensions/taskpanes/2010/11">
  <wetp:taskpane dockstate="right" visibility="0" width="438" row="2">
    <wetp:webextensionref xmlns:r="http://schemas.openxmlformats.org/officeDocument/2006/relationships" r:id="rId1"/>
  </wetp:taskpane>
  <wetp:taskpane dockstate="right" visibility="0" width="438" row="3">
    <wetp:webextensionref xmlns:r="http://schemas.openxmlformats.org/officeDocument/2006/relationships" r:id="rId2"/>
  </wetp:taskpane>
  <wetp:taskpane dockstate="right" visibility="0" width="438" row="0">
    <wetp:webextensionref xmlns:r="http://schemas.openxmlformats.org/officeDocument/2006/relationships" r:id="rId3"/>
  </wetp:taskpane>
  <wetp:taskpane dockstate="right" visibility="0" width="438" row="0">
    <wetp:webextensionref xmlns:r="http://schemas.openxmlformats.org/officeDocument/2006/relationships" r:id="rId4"/>
  </wetp:taskpane>
</wetp:taskpanes>
</file>

<file path=ppt/webextensions/webextension1.xml><?xml version="1.0" encoding="utf-8"?>
<we:webextension xmlns:we="http://schemas.microsoft.com/office/webextensions/webextension/2010/11" id="{E9ECB5B8-50DF-4A36-AB65-B3869B43CCFC}">
  <we:reference id="wa200000729" version="3.19.222.0" store="en-US" storeType="OMEX"/>
  <we:alternateReferences>
    <we:reference id="WA200000729" version="3.19.222.0" store=""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E9EF9E0D-FBE5-47A3-A26E-98A345760B21}">
  <we:reference id="wa200005566" version="3.0.0.2" store="en-US" storeType="OMEX"/>
  <we:alternateReferences>
    <we:reference id="wa200005566" version="3.0.0.2" store="WA200005566" storeType="OMEX"/>
  </we:alternateReferences>
  <we:properties/>
  <we:bindings/>
  <we:snapshot xmlns:r="http://schemas.openxmlformats.org/officeDocument/2006/relationships"/>
</we:webextension>
</file>

<file path=ppt/webextensions/webextension3.xml><?xml version="1.0" encoding="utf-8"?>
<we:webextension xmlns:we="http://schemas.microsoft.com/office/webextensions/webextension/2010/11" id="{6D77A710-05B7-48ED-8D20-47C8F969342C}">
  <we:reference id="wa200000410" version="1.0.0.0" store="en-US" storeType="OMEX"/>
  <we:alternateReferences>
    <we:reference id="WA200000410" version="1.0.0.0" store="WA200000410" storeType="OMEX"/>
  </we:alternateReferences>
  <we:properties/>
  <we:bindings/>
  <we:snapshot xmlns:r="http://schemas.openxmlformats.org/officeDocument/2006/relationships"/>
</we:webextension>
</file>

<file path=ppt/webextensions/webextension4.xml><?xml version="1.0" encoding="utf-8"?>
<we:webextension xmlns:we="http://schemas.microsoft.com/office/webextensions/webextension/2010/11" id="{223948F0-6A44-48AF-98C2-A7D63DCBEF32}">
  <we:reference id="wa200005159" version="1.0.0.0" store="en-US" storeType="OMEX"/>
  <we:alternateReferences>
    <we:reference id="WA200005159" version="1.0.0.0" store="WA200005159"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311</TotalTime>
  <Words>606</Words>
  <Application>Microsoft Office PowerPoint</Application>
  <PresentationFormat>Widescreen</PresentationFormat>
  <Paragraphs>56</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Bodoni MT</vt:lpstr>
      <vt:lpstr>Calibri</vt:lpstr>
      <vt:lpstr>Calibri Light</vt:lpstr>
      <vt:lpstr>Times New Roman</vt:lpstr>
      <vt:lpstr>Office Theme</vt:lpstr>
      <vt:lpstr>INTERNSHIP PROJECT </vt:lpstr>
      <vt:lpstr>Overview of the Internship Project:</vt:lpstr>
      <vt:lpstr>PowerPoint Presentation</vt:lpstr>
      <vt:lpstr>PowerPoint Presentation</vt:lpstr>
      <vt:lpstr>PowerPoint Presentation</vt:lpstr>
      <vt:lpstr>DASHBOARDS</vt:lpstr>
      <vt:lpstr>Summary</vt:lpstr>
      <vt:lpstr>INDIAN RAIN ANALYSIS</vt:lpstr>
      <vt:lpstr>Objective:</vt:lpstr>
      <vt:lpstr>DASHBOARD</vt:lpstr>
      <vt:lpstr>Summary</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 MADESH</dc:creator>
  <cp:lastModifiedBy>M MADESH</cp:lastModifiedBy>
  <cp:revision>8</cp:revision>
  <dcterms:created xsi:type="dcterms:W3CDTF">2024-10-24T17:26:12Z</dcterms:created>
  <dcterms:modified xsi:type="dcterms:W3CDTF">2024-10-25T05:46:40Z</dcterms:modified>
</cp:coreProperties>
</file>

<file path=docProps/thumbnail.jpeg>
</file>